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15"/>
  </p:notesMasterIdLst>
  <p:handoutMasterIdLst>
    <p:handoutMasterId r:id="rId16"/>
  </p:handoutMasterIdLst>
  <p:sldIdLst>
    <p:sldId id="256" r:id="rId3"/>
    <p:sldId id="259" r:id="rId4"/>
    <p:sldId id="257" r:id="rId5"/>
    <p:sldId id="268" r:id="rId6"/>
    <p:sldId id="263" r:id="rId7"/>
    <p:sldId id="258" r:id="rId8"/>
    <p:sldId id="269" r:id="rId9"/>
    <p:sldId id="265" r:id="rId10"/>
    <p:sldId id="270" r:id="rId11"/>
    <p:sldId id="272" r:id="rId12"/>
    <p:sldId id="262"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99" autoAdjust="0"/>
  </p:normalViewPr>
  <p:slideViewPr>
    <p:cSldViewPr>
      <p:cViewPr>
        <p:scale>
          <a:sx n="75" d="100"/>
          <a:sy n="75" d="100"/>
        </p:scale>
        <p:origin x="-1704" y="-180"/>
      </p:cViewPr>
      <p:guideLst>
        <p:guide orient="horz" pos="2160"/>
        <p:guide pos="2880"/>
      </p:guideLst>
    </p:cSldViewPr>
  </p:slideViewPr>
  <p:outlineViewPr>
    <p:cViewPr>
      <p:scale>
        <a:sx n="50" d="100"/>
        <a:sy n="50" d="100"/>
      </p:scale>
      <p:origin x="0" y="1233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p>
            <a:endParaRPr lang="en-US" smtClean="0"/>
          </a:p>
        </p:txBody>
      </p:sp>
      <p:sp>
        <p:nvSpPr>
          <p:cNvPr id="24" name="Rectangle 24"/>
          <p:cNvSpPr>
            <a:spLocks noGrp="1"/>
          </p:cNvSpPr>
          <p:nvPr>
            <p:ph type="dt" sz="quarter" idx="1"/>
          </p:nvPr>
        </p:nvSpPr>
        <p:spPr>
          <a:xfrm>
            <a:off x="3884613" y="0"/>
            <a:ext cx="2971800" cy="457200"/>
          </a:xfrm>
          <a:prstGeom prst="rect">
            <a:avLst/>
          </a:prstGeom>
        </p:spPr>
        <p:txBody>
          <a:bodyPr/>
          <a:lstStyle/>
          <a:p>
            <a:fld id="{A849C5AD-4428-4E9C-9C84-11B72C9365FB}" type="datetimeFigureOut">
              <a:rPr lang="en-US" smtClean="0"/>
              <a:pPr/>
              <a:t>9/8/2019</a:t>
            </a:fld>
            <a:endParaRPr lang="en-US" smtClean="0"/>
          </a:p>
        </p:txBody>
      </p:sp>
      <p:sp>
        <p:nvSpPr>
          <p:cNvPr id="30" name="Rectangle 30"/>
          <p:cNvSpPr>
            <a:spLocks noGrp="1"/>
          </p:cNvSpPr>
          <p:nvPr>
            <p:ph type="ftr" sz="quarter" idx="2"/>
          </p:nvPr>
        </p:nvSpPr>
        <p:spPr>
          <a:xfrm>
            <a:off x="0" y="8685213"/>
            <a:ext cx="2971800" cy="457200"/>
          </a:xfrm>
          <a:prstGeom prst="rect">
            <a:avLst/>
          </a:prstGeom>
        </p:spPr>
        <p:txBody>
          <a:bodyPr/>
          <a:lstStyle/>
          <a:p>
            <a:endParaRPr lang="en-US" smtClean="0"/>
          </a:p>
        </p:txBody>
      </p:sp>
      <p:sp>
        <p:nvSpPr>
          <p:cNvPr id="18" name="Rectangle 18"/>
          <p:cNvSpPr>
            <a:spLocks noGrp="1"/>
          </p:cNvSpPr>
          <p:nvPr>
            <p:ph type="sldNum" sz="quarter" idx="3"/>
          </p:nvPr>
        </p:nvSpPr>
        <p:spPr>
          <a:xfrm>
            <a:off x="3884613" y="8685213"/>
            <a:ext cx="2971800" cy="457200"/>
          </a:xfrm>
          <a:prstGeom prst="rect">
            <a:avLst/>
          </a:prstGeom>
        </p:spPr>
        <p:txBody>
          <a:bodyPr/>
          <a:lstStyle/>
          <a:p>
            <a:fld id="{8C596567-A38F-4CEF-B37F-9B9D120D62CE}" type="slidenum">
              <a:rPr lang="en-US" smtClean="0"/>
              <a:pPr/>
              <a:t>‹#›</a:t>
            </a:fld>
            <a:endParaRPr lang="en-US" smtClean="0"/>
          </a:p>
        </p:txBody>
      </p:sp>
    </p:spTree>
    <p:extLst>
      <p:ext uri="{BB962C8B-B14F-4D97-AF65-F5344CB8AC3E}">
        <p14:creationId xmlns:p14="http://schemas.microsoft.com/office/powerpoint/2010/main" val="530481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p>
            <a:endParaRPr lang="en-US" smtClean="0"/>
          </a:p>
        </p:txBody>
      </p:sp>
      <p:sp>
        <p:nvSpPr>
          <p:cNvPr id="15" name="Rectangle 15"/>
          <p:cNvSpPr>
            <a:spLocks noGrp="1"/>
          </p:cNvSpPr>
          <p:nvPr>
            <p:ph type="dt" idx="1"/>
          </p:nvPr>
        </p:nvSpPr>
        <p:spPr>
          <a:xfrm>
            <a:off x="3884613" y="0"/>
            <a:ext cx="2971800" cy="457200"/>
          </a:xfrm>
          <a:prstGeom prst="rect">
            <a:avLst/>
          </a:prstGeom>
        </p:spPr>
        <p:txBody>
          <a:bodyPr/>
          <a:lstStyle/>
          <a:p>
            <a:fld id="{D7547E60-4BE7-4E4E-9AAA-5EE35AEC995C}" type="datetimeFigureOut">
              <a:rPr lang="en-US" smtClean="0"/>
              <a:pPr/>
              <a:t>9/8/2019</a:t>
            </a:fld>
            <a:endParaRPr lang="en-US" smtClean="0"/>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p>
            <a:endParaRPr lang="en-US" smtClean="0"/>
          </a:p>
        </p:txBody>
      </p:sp>
      <p:sp>
        <p:nvSpPr>
          <p:cNvPr id="28" name="Rectangle 28"/>
          <p:cNvSpPr>
            <a:spLocks noGrp="1"/>
          </p:cNvSpPr>
          <p:nvPr>
            <p:ph type="sldNum" sz="quarter" idx="5"/>
          </p:nvPr>
        </p:nvSpPr>
        <p:spPr>
          <a:xfrm>
            <a:off x="3884613" y="8685213"/>
            <a:ext cx="2971800" cy="457200"/>
          </a:xfrm>
          <a:prstGeom prst="rect">
            <a:avLst/>
          </a:prstGeom>
        </p:spPr>
        <p:txBody>
          <a:bodyPr/>
          <a:lstStyle/>
          <a:p>
            <a:fld id="{CA077768-21C8-4125-A345-258E48D2EED0}" type="slidenum">
              <a:rPr lang="en-US" smtClean="0"/>
              <a:pPr/>
              <a:t>‹#›</a:t>
            </a:fld>
            <a:endParaRPr lang="en-US" smtClean="0"/>
          </a:p>
        </p:txBody>
      </p:sp>
    </p:spTree>
    <p:extLst>
      <p:ext uri="{BB962C8B-B14F-4D97-AF65-F5344CB8AC3E}">
        <p14:creationId xmlns:p14="http://schemas.microsoft.com/office/powerpoint/2010/main" val="328344951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noProof="0"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Kliknutím lze upravit styl předlohy.</a:t>
            </a:r>
            <a:endParaRPr lang="en-US"/>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cs-CZ" smtClean="0"/>
              <a:t>Kliknutím lze upravit styl.</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9/8/2019</a:t>
            </a:fld>
            <a:endParaRPr lang="en-US"/>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Kliknutím lze upravit styl.</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9/8/2019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Kliknutím lze upravit styl.</a:t>
            </a:r>
            <a:endParaRPr lang="en-US"/>
          </a:p>
        </p:txBody>
      </p:sp>
      <p:sp>
        <p:nvSpPr>
          <p:cNvPr id="7" name="Date Placeholder 6"/>
          <p:cNvSpPr>
            <a:spLocks noGrp="1"/>
          </p:cNvSpPr>
          <p:nvPr>
            <p:ph type="dt" sz="half" idx="10"/>
          </p:nvPr>
        </p:nvSpPr>
        <p:spPr/>
        <p:txBody>
          <a:bodyPr/>
          <a:lstStyle/>
          <a:p>
            <a:fld id="{5C14FD69-4A85-4715-A222-ABB225B63BC6}" type="datetimeFigureOut">
              <a:rPr lang="en-US" smtClean="0"/>
              <a:pPr/>
              <a:t>9/8/2019</a:t>
            </a:fld>
            <a:endParaRPr lang="en-US"/>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14FD69-4A85-4715-A222-ABB225B63BC6}" type="datetimeFigureOut">
              <a:rPr lang="en-US" smtClean="0"/>
              <a:pPr/>
              <a:t>9/8/2019</a:t>
            </a:fld>
            <a:endParaRPr lang="en-US"/>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2 sloupce textu">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1" name="Rectangle 11"/>
          <p:cNvSpPr>
            <a:spLocks noGrp="1"/>
          </p:cNvSpPr>
          <p:nvPr>
            <p:ph type="body"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Kliknutím lze upravit styl.</a:t>
            </a:r>
            <a:endParaRPr lang="en-US"/>
          </a:p>
        </p:txBody>
      </p:sp>
      <p:sp>
        <p:nvSpPr>
          <p:cNvPr id="10" name="Date Placeholder 9"/>
          <p:cNvSpPr>
            <a:spLocks noGrp="1"/>
          </p:cNvSpPr>
          <p:nvPr>
            <p:ph type="dt" sz="half" idx="10"/>
          </p:nvPr>
        </p:nvSpPr>
        <p:spPr/>
        <p:txBody>
          <a:bodyPr/>
          <a:lstStyle/>
          <a:p>
            <a:fld id="{5C14FD69-4A85-4715-A222-ABB225B63BC6}" type="datetimeFigureOut">
              <a:rPr lang="en-US" smtClean="0"/>
              <a:pPr/>
              <a:t>9/8/2019</a:t>
            </a:fld>
            <a:endParaRPr lang="en-US"/>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Kliknutím lze upravit styl.</a:t>
            </a:r>
            <a:endParaRPr lang="en-US"/>
          </a:p>
        </p:txBody>
      </p:sp>
      <p:sp>
        <p:nvSpPr>
          <p:cNvPr id="8" name="Date Placeholder 7"/>
          <p:cNvSpPr>
            <a:spLocks noGrp="1"/>
          </p:cNvSpPr>
          <p:nvPr>
            <p:ph type="dt" sz="half" idx="10"/>
          </p:nvPr>
        </p:nvSpPr>
        <p:spPr/>
        <p:txBody>
          <a:bodyPr/>
          <a:lstStyle/>
          <a:p>
            <a:fld id="{5C14FD69-4A85-4715-A222-ABB225B63BC6}" type="datetimeFigureOut">
              <a:rPr lang="en-US" smtClean="0"/>
              <a:pPr/>
              <a:t>9/8/2019</a:t>
            </a:fld>
            <a:endParaRPr lang="en-US"/>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17" name="Rectangle 17"/>
          <p:cNvSpPr>
            <a:spLocks noGrp="1"/>
          </p:cNvSpPr>
          <p:nvPr>
            <p:ph sz="half" idx="2"/>
          </p:nvPr>
        </p:nvSpPr>
        <p:spPr>
          <a:xfrm>
            <a:off x="4648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Kliknutím lze upravit styl.</a:t>
            </a:r>
            <a:endParaRPr lang="en-US"/>
          </a:p>
        </p:txBody>
      </p:sp>
      <p:sp>
        <p:nvSpPr>
          <p:cNvPr id="9" name="Date Placeholder 8"/>
          <p:cNvSpPr>
            <a:spLocks noGrp="1"/>
          </p:cNvSpPr>
          <p:nvPr>
            <p:ph type="dt" sz="half" idx="10"/>
          </p:nvPr>
        </p:nvSpPr>
        <p:spPr/>
        <p:txBody>
          <a:bodyPr/>
          <a:lstStyle/>
          <a:p>
            <a:fld id="{5C14FD69-4A85-4715-A222-ABB225B63BC6}" type="datetimeFigureOut">
              <a:rPr lang="en-US" smtClean="0"/>
              <a:pPr/>
              <a:t>9/8/2019</a:t>
            </a:fld>
            <a:endParaRPr lang="en-US"/>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cs-CZ" smtClean="0"/>
              <a:t>Kliknutím lze upravit styl.</a:t>
            </a:r>
            <a:endParaRPr lang="en-US"/>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fld id="{5C14FD69-4A85-4715-A222-ABB225B63BC6}" type="datetimeFigureOut">
              <a:rPr lang="en-US" smtClean="0"/>
              <a:pPr/>
              <a:t>9/8/2019</a:t>
            </a:fld>
            <a:endParaRPr lang="en-US" sz="1000" dirty="0" smtClean="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smtClean="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43744" y="5373216"/>
            <a:ext cx="7988696" cy="1224136"/>
          </a:xfrm>
        </p:spPr>
        <p:txBody>
          <a:bodyPr>
            <a:noAutofit/>
          </a:bodyPr>
          <a:lstStyle/>
          <a:p>
            <a:pPr algn="ctr">
              <a:lnSpc>
                <a:spcPct val="120000"/>
              </a:lnSpc>
              <a:spcAft>
                <a:spcPts val="600"/>
              </a:spcAft>
            </a:pPr>
            <a:r>
              <a:rPr lang="cs-CZ" b="1" dirty="0">
                <a:solidFill>
                  <a:schemeClr val="accent6">
                    <a:lumMod val="50000"/>
                  </a:schemeClr>
                </a:solidFill>
                <a:latin typeface="Arial Rounded MT Bold" panose="020F0704030504030204" pitchFamily="34" charset="0"/>
              </a:rPr>
              <a:t>Zdeněk Mikulášek,</a:t>
            </a:r>
            <a:r>
              <a:rPr lang="en-US" b="1" dirty="0">
                <a:solidFill>
                  <a:schemeClr val="accent6">
                    <a:lumMod val="50000"/>
                  </a:schemeClr>
                </a:solidFill>
                <a:latin typeface="Arial Rounded MT Bold" panose="020F0704030504030204" pitchFamily="34" charset="0"/>
              </a:rPr>
              <a:t> </a:t>
            </a:r>
            <a:r>
              <a:rPr lang="en-US" b="1" dirty="0" smtClean="0">
                <a:solidFill>
                  <a:schemeClr val="accent6">
                    <a:lumMod val="50000"/>
                  </a:schemeClr>
                </a:solidFill>
                <a:latin typeface="Arial Rounded MT Bold" panose="020F0704030504030204" pitchFamily="34" charset="0"/>
              </a:rPr>
              <a:t>Marek </a:t>
            </a:r>
            <a:r>
              <a:rPr lang="en-US" b="1" dirty="0">
                <a:solidFill>
                  <a:schemeClr val="accent6">
                    <a:lumMod val="50000"/>
                  </a:schemeClr>
                </a:solidFill>
                <a:latin typeface="Arial Rounded MT Bold" panose="020F0704030504030204" pitchFamily="34" charset="0"/>
              </a:rPr>
              <a:t>Skarka</a:t>
            </a:r>
            <a:r>
              <a:rPr lang="en-US" dirty="0">
                <a:solidFill>
                  <a:schemeClr val="accent6">
                    <a:lumMod val="50000"/>
                  </a:schemeClr>
                </a:solidFill>
                <a:latin typeface="Arial Rounded MT Bold" panose="020F0704030504030204" pitchFamily="34" charset="0"/>
              </a:rPr>
              <a:t>, </a:t>
            </a:r>
            <a:endParaRPr lang="en-US" dirty="0" smtClean="0">
              <a:solidFill>
                <a:schemeClr val="accent6">
                  <a:lumMod val="50000"/>
                </a:schemeClr>
              </a:solidFill>
              <a:latin typeface="Arial Rounded MT Bold" panose="020F0704030504030204" pitchFamily="34" charset="0"/>
            </a:endParaRPr>
          </a:p>
          <a:p>
            <a:pPr algn="ctr">
              <a:lnSpc>
                <a:spcPct val="120000"/>
              </a:lnSpc>
              <a:spcBef>
                <a:spcPts val="600"/>
              </a:spcBef>
              <a:spcAft>
                <a:spcPts val="600"/>
              </a:spcAft>
            </a:pPr>
            <a:r>
              <a:rPr lang="en-US" sz="2000" dirty="0" smtClean="0">
                <a:solidFill>
                  <a:schemeClr val="accent6">
                    <a:lumMod val="50000"/>
                  </a:schemeClr>
                </a:solidFill>
                <a:latin typeface="Arial Rounded MT Bold" panose="020F0704030504030204" pitchFamily="34" charset="0"/>
              </a:rPr>
              <a:t>Department of Theoretical Physics and Astrophysics, MU Brno</a:t>
            </a:r>
            <a:endParaRPr lang="cs-CZ" sz="2000" dirty="0" smtClean="0">
              <a:solidFill>
                <a:schemeClr val="accent6">
                  <a:lumMod val="50000"/>
                </a:schemeClr>
              </a:solidFill>
              <a:latin typeface="Arial Rounded MT Bold" panose="020F0704030504030204" pitchFamily="34" charset="0"/>
            </a:endParaRPr>
          </a:p>
          <a:p>
            <a:pPr>
              <a:lnSpc>
                <a:spcPct val="130000"/>
              </a:lnSpc>
            </a:pPr>
            <a:r>
              <a:rPr lang="en-US" sz="2000" dirty="0" smtClean="0">
                <a:solidFill>
                  <a:schemeClr val="accent6">
                    <a:lumMod val="50000"/>
                  </a:schemeClr>
                </a:solidFill>
                <a:latin typeface="Arial Rounded MT Bold" panose="020F0704030504030204" pitchFamily="34" charset="0"/>
              </a:rPr>
              <a:t> </a:t>
            </a:r>
            <a:endParaRPr lang="cs-CZ" sz="1900" dirty="0">
              <a:solidFill>
                <a:schemeClr val="accent6">
                  <a:lumMod val="50000"/>
                </a:schemeClr>
              </a:solidFill>
              <a:latin typeface="Arial Rounded MT Bold" panose="020F0704030504030204" pitchFamily="34" charset="0"/>
            </a:endParaRPr>
          </a:p>
        </p:txBody>
      </p:sp>
      <p:sp>
        <p:nvSpPr>
          <p:cNvPr id="3" name="Title 2"/>
          <p:cNvSpPr>
            <a:spLocks noGrp="1"/>
          </p:cNvSpPr>
          <p:nvPr>
            <p:ph type="ctrTitle"/>
          </p:nvPr>
        </p:nvSpPr>
        <p:spPr>
          <a:xfrm>
            <a:off x="683568" y="2132856"/>
            <a:ext cx="7560840" cy="2160240"/>
          </a:xfrm>
        </p:spPr>
        <p:txBody>
          <a:bodyPr>
            <a:noAutofit/>
          </a:bodyPr>
          <a:lstStyle/>
          <a:p>
            <a:pPr algn="ctr">
              <a:lnSpc>
                <a:spcPct val="120000"/>
              </a:lnSpc>
              <a:spcBef>
                <a:spcPts val="600"/>
              </a:spcBef>
            </a:pP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sz="4400" b="1" dirty="0" smtClean="0">
                <a:effectLst>
                  <a:outerShdw blurRad="38100" dist="38100" dir="2700000" algn="tl">
                    <a:srgbClr val="000000">
                      <a:alpha val="43137"/>
                    </a:srgbClr>
                  </a:outerShdw>
                </a:effectLst>
                <a:latin typeface="Arial Rounded MT Bold" panose="020F0704030504030204" pitchFamily="34" charset="0"/>
              </a:rPr>
              <a:t/>
            </a:r>
            <a:br>
              <a:rPr lang="en-US" sz="4400" b="1" dirty="0" smtClean="0">
                <a:effectLst>
                  <a:outerShdw blurRad="38100" dist="38100" dir="2700000" algn="tl">
                    <a:srgbClr val="000000">
                      <a:alpha val="43137"/>
                    </a:srgbClr>
                  </a:outerShdw>
                </a:effectLst>
                <a:latin typeface="Arial Rounded MT Bold" panose="020F0704030504030204" pitchFamily="34" charset="0"/>
              </a:rPr>
            </a:br>
            <a:r>
              <a:rPr lang="en-US" sz="4400" b="1" dirty="0">
                <a:effectLst>
                  <a:outerShdw blurRad="38100" dist="38100" dir="2700000" algn="tl">
                    <a:srgbClr val="000000">
                      <a:alpha val="43137"/>
                    </a:srgbClr>
                  </a:outerShdw>
                </a:effectLst>
                <a:latin typeface="Arial Rounded MT Bold" panose="020F0704030504030204" pitchFamily="34" charset="0"/>
              </a:rPr>
              <a:t/>
            </a:r>
            <a:br>
              <a:rPr lang="en-US" sz="4400" b="1" dirty="0">
                <a:effectLst>
                  <a:outerShdw blurRad="38100" dist="38100" dir="2700000" algn="tl">
                    <a:srgbClr val="000000">
                      <a:alpha val="43137"/>
                    </a:srgbClr>
                  </a:outerShdw>
                </a:effectLst>
                <a:latin typeface="Arial Rounded MT Bold" panose="020F0704030504030204" pitchFamily="34" charset="0"/>
              </a:rPr>
            </a:br>
            <a:r>
              <a:rPr lang="en-US" b="1" dirty="0" smtClean="0">
                <a:effectLst>
                  <a:outerShdw blurRad="38100" dist="38100" dir="2700000" algn="tl">
                    <a:srgbClr val="000000">
                      <a:alpha val="43137"/>
                    </a:srgbClr>
                  </a:outerShdw>
                </a:effectLst>
                <a:latin typeface="Arial Rounded MT Bold" panose="020F0704030504030204" pitchFamily="34" charset="0"/>
              </a:rPr>
              <a:t>How </a:t>
            </a:r>
            <a:r>
              <a:rPr lang="en-US" b="1" dirty="0">
                <a:effectLst>
                  <a:outerShdw blurRad="38100" dist="38100" dir="2700000" algn="tl">
                    <a:srgbClr val="000000">
                      <a:alpha val="43137"/>
                    </a:srgbClr>
                  </a:outerShdw>
                </a:effectLst>
                <a:latin typeface="Arial Rounded MT Bold" panose="020F0704030504030204" pitchFamily="34" charset="0"/>
              </a:rPr>
              <a:t>far can we </a:t>
            </a:r>
            <a:r>
              <a:rPr lang="en-US" b="1" dirty="0" smtClean="0">
                <a:effectLst>
                  <a:outerShdw blurRad="38100" dist="38100" dir="2700000" algn="tl">
                    <a:srgbClr val="000000">
                      <a:alpha val="43137"/>
                    </a:srgbClr>
                  </a:outerShdw>
                </a:effectLst>
                <a:latin typeface="Arial Rounded MT Bold" panose="020F0704030504030204" pitchFamily="34" charset="0"/>
              </a:rPr>
              <a:t>trust published TESS </a:t>
            </a:r>
            <a:r>
              <a:rPr lang="en-US" b="1" dirty="0">
                <a:effectLst>
                  <a:outerShdw blurRad="38100" dist="38100" dir="2700000" algn="tl">
                    <a:srgbClr val="000000">
                      <a:alpha val="43137"/>
                    </a:srgbClr>
                  </a:outerShdw>
                </a:effectLst>
                <a:latin typeface="Arial Rounded MT Bold" panose="020F0704030504030204" pitchFamily="34" charset="0"/>
              </a:rPr>
              <a:t>periods?</a:t>
            </a:r>
            <a:r>
              <a:rPr lang="en-US" b="1" dirty="0" smtClean="0">
                <a:effectLst>
                  <a:outerShdw blurRad="38100" dist="38100" dir="2700000" algn="tl">
                    <a:srgbClr val="000000">
                      <a:alpha val="43137"/>
                    </a:srgbClr>
                  </a:outerShdw>
                </a:effectLst>
                <a:latin typeface="Arial Rounded MT Bold" panose="020F0704030504030204" pitchFamily="34" charset="0"/>
              </a:rPr>
              <a:t/>
            </a:r>
            <a:br>
              <a:rPr lang="en-US" b="1" dirty="0" smtClean="0">
                <a:effectLst>
                  <a:outerShdw blurRad="38100" dist="38100" dir="2700000" algn="tl">
                    <a:srgbClr val="000000">
                      <a:alpha val="43137"/>
                    </a:srgbClr>
                  </a:outerShdw>
                </a:effectLst>
                <a:latin typeface="Arial Rounded MT Bold" panose="020F0704030504030204" pitchFamily="34" charset="0"/>
              </a:rPr>
            </a:br>
            <a:r>
              <a:rPr lang="en-US" sz="3200" b="1" dirty="0" smtClean="0">
                <a:solidFill>
                  <a:schemeClr val="tx1">
                    <a:lumMod val="65000"/>
                    <a:lumOff val="35000"/>
                  </a:schemeClr>
                </a:solidFill>
                <a:effectLst>
                  <a:outerShdw blurRad="38100" dist="38100" dir="2700000" algn="tl">
                    <a:srgbClr val="000000">
                      <a:alpha val="43137"/>
                    </a:srgbClr>
                  </a:outerShdw>
                </a:effectLst>
              </a:rPr>
              <a:t> </a:t>
            </a:r>
            <a:r>
              <a:rPr lang="en-US" sz="2800" b="1" dirty="0" smtClean="0">
                <a:solidFill>
                  <a:schemeClr val="tx1">
                    <a:lumMod val="65000"/>
                    <a:lumOff val="35000"/>
                  </a:schemeClr>
                </a:solidFill>
                <a:effectLst>
                  <a:outerShdw blurRad="38100" dist="38100" dir="2700000" algn="tl">
                    <a:srgbClr val="000000">
                      <a:alpha val="43137"/>
                    </a:srgbClr>
                  </a:outerShdw>
                </a:effectLst>
              </a:rPr>
              <a:t>   </a:t>
            </a:r>
            <a:endParaRPr lang="en-US" sz="2800" b="1" dirty="0">
              <a:solidFill>
                <a:schemeClr val="tx1">
                  <a:lumMod val="65000"/>
                  <a:lumOff val="35000"/>
                </a:schemeClr>
              </a:solidFill>
              <a:effectLst>
                <a:outerShdw blurRad="38100" dist="38100" dir="2700000" algn="tl">
                  <a:srgbClr val="000000">
                    <a:alpha val="43137"/>
                  </a:srgbClr>
                </a:outerShdw>
              </a:effectLst>
            </a:endParaRPr>
          </a:p>
        </p:txBody>
      </p:sp>
      <p:sp>
        <p:nvSpPr>
          <p:cNvPr id="5" name="TextovéPole 4"/>
          <p:cNvSpPr txBox="1"/>
          <p:nvPr/>
        </p:nvSpPr>
        <p:spPr>
          <a:xfrm>
            <a:off x="107504" y="701080"/>
            <a:ext cx="9009384" cy="369332"/>
          </a:xfrm>
          <a:prstGeom prst="rect">
            <a:avLst/>
          </a:prstGeom>
          <a:noFill/>
        </p:spPr>
        <p:txBody>
          <a:bodyPr wrap="square" rtlCol="0">
            <a:spAutoFit/>
          </a:bodyPr>
          <a:lstStyle/>
          <a:p>
            <a:endParaRPr lang="en-GB" b="1" dirty="0">
              <a:solidFill>
                <a:srgbClr val="361110"/>
              </a:solidFill>
            </a:endParaRPr>
          </a:p>
        </p:txBody>
      </p:sp>
      <p:sp>
        <p:nvSpPr>
          <p:cNvPr id="8" name="TextovéPole 7"/>
          <p:cNvSpPr txBox="1"/>
          <p:nvPr/>
        </p:nvSpPr>
        <p:spPr>
          <a:xfrm>
            <a:off x="543744" y="495995"/>
            <a:ext cx="8136904" cy="707886"/>
          </a:xfrm>
          <a:prstGeom prst="rect">
            <a:avLst/>
          </a:prstGeom>
          <a:noFill/>
        </p:spPr>
        <p:txBody>
          <a:bodyPr wrap="square" rtlCol="0">
            <a:spAutoFit/>
          </a:bodyPr>
          <a:lstStyle/>
          <a:p>
            <a:pPr algn="ctr"/>
            <a:r>
              <a:rPr lang="en-US" sz="2000" b="1" dirty="0">
                <a:latin typeface="Arial Rounded MT Bold" panose="020F0704030504030204" pitchFamily="34" charset="0"/>
              </a:rPr>
              <a:t>Universe of Binaries, Binaries in the Universe </a:t>
            </a:r>
          </a:p>
          <a:p>
            <a:pPr algn="ctr"/>
            <a:r>
              <a:rPr lang="en-US" sz="2000" dirty="0">
                <a:latin typeface="Arial Rounded MT Bold" panose="020F0704030504030204" pitchFamily="34" charset="0"/>
              </a:rPr>
              <a:t> </a:t>
            </a:r>
            <a:r>
              <a:rPr lang="en-US" sz="2000" dirty="0" err="1" smtClean="0">
                <a:latin typeface="Arial Rounded MT Bold" panose="020F0704030504030204" pitchFamily="34" charset="0"/>
              </a:rPr>
              <a:t>Telč</a:t>
            </a:r>
            <a:r>
              <a:rPr lang="en-US" sz="2000" dirty="0">
                <a:latin typeface="Arial Rounded MT Bold" panose="020F0704030504030204" pitchFamily="34" charset="0"/>
              </a:rPr>
              <a:t>, Czech </a:t>
            </a:r>
            <a:r>
              <a:rPr lang="en-US" sz="2000" dirty="0" smtClean="0">
                <a:latin typeface="Arial Rounded MT Bold" panose="020F0704030504030204" pitchFamily="34" charset="0"/>
              </a:rPr>
              <a:t>Republic</a:t>
            </a:r>
            <a:r>
              <a:rPr lang="cs-CZ" sz="2000" dirty="0" smtClean="0">
                <a:latin typeface="Arial Rounded MT Bold" panose="020F0704030504030204" pitchFamily="34" charset="0"/>
              </a:rPr>
              <a:t>, </a:t>
            </a:r>
            <a:r>
              <a:rPr lang="en-US" sz="2000" dirty="0" smtClean="0">
                <a:latin typeface="Arial Rounded MT Bold" panose="020F0704030504030204" pitchFamily="34" charset="0"/>
              </a:rPr>
              <a:t> </a:t>
            </a:r>
            <a:r>
              <a:rPr lang="en-US" sz="2000" dirty="0">
                <a:latin typeface="Arial Rounded MT Bold" panose="020F0704030504030204" pitchFamily="34" charset="0"/>
              </a:rPr>
              <a:t>September </a:t>
            </a:r>
            <a:r>
              <a:rPr lang="en-US" sz="2000" dirty="0" smtClean="0">
                <a:latin typeface="Arial Rounded MT Bold" panose="020F0704030504030204" pitchFamily="34" charset="0"/>
              </a:rPr>
              <a:t>7-11</a:t>
            </a:r>
            <a:r>
              <a:rPr lang="en-US" sz="2000" dirty="0">
                <a:latin typeface="Arial Rounded MT Bold" panose="020F0704030504030204" pitchFamily="34" charset="0"/>
              </a:rPr>
              <a:t>, 2019 </a:t>
            </a:r>
            <a:endParaRPr lang="en-US" sz="2000" dirty="0">
              <a:solidFill>
                <a:schemeClr val="accent6">
                  <a:lumMod val="50000"/>
                </a:schemeClr>
              </a:solidFill>
              <a:latin typeface="Arial Rounded MT Bold" panose="020F07040305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80" y="380941"/>
            <a:ext cx="7603144" cy="607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732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79030"/>
            <a:ext cx="7527936" cy="584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327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457200" y="1600200"/>
            <a:ext cx="8229600" cy="4925144"/>
          </a:xfrm>
        </p:spPr>
        <p:txBody>
          <a:bodyPr>
            <a:normAutofit/>
          </a:bodyPr>
          <a:lstStyle/>
          <a:p>
            <a:pPr>
              <a:lnSpc>
                <a:spcPct val="114000"/>
              </a:lnSpc>
              <a:spcBef>
                <a:spcPts val="1200"/>
              </a:spcBef>
            </a:pPr>
            <a:r>
              <a:rPr lang="en-US" sz="1800" dirty="0" smtClean="0">
                <a:latin typeface="Arial Rounded MT Bold" panose="020F0704030504030204" pitchFamily="34" charset="0"/>
              </a:rPr>
              <a:t>Short-term observational series corrupted by instrumental trends are not the optimal observational material for determining periods.</a:t>
            </a:r>
          </a:p>
          <a:p>
            <a:pPr>
              <a:lnSpc>
                <a:spcPct val="114000"/>
              </a:lnSpc>
              <a:spcBef>
                <a:spcPts val="1200"/>
              </a:spcBef>
            </a:pPr>
            <a:r>
              <a:rPr lang="en-US" sz="1800" dirty="0" smtClean="0">
                <a:latin typeface="Arial Rounded MT Bold" panose="020F0704030504030204" pitchFamily="34" charset="0"/>
              </a:rPr>
              <a:t>Using standard methods we make serious errors both in the </a:t>
            </a:r>
            <a:r>
              <a:rPr lang="en-US" sz="1800" dirty="0">
                <a:solidFill>
                  <a:srgbClr val="7030A0"/>
                </a:solidFill>
                <a:latin typeface="Arial Rounded MT Bold" panose="020F0704030504030204" pitchFamily="34" charset="0"/>
              </a:rPr>
              <a:t>determination of the period </a:t>
            </a:r>
            <a:r>
              <a:rPr lang="en-US" sz="1800" dirty="0" smtClean="0">
                <a:latin typeface="Arial Rounded MT Bold" panose="020F0704030504030204" pitchFamily="34" charset="0"/>
              </a:rPr>
              <a:t>and in the estimation of the </a:t>
            </a:r>
            <a:r>
              <a:rPr lang="en-US" sz="1800" dirty="0">
                <a:solidFill>
                  <a:srgbClr val="7030A0"/>
                </a:solidFill>
                <a:latin typeface="Arial Rounded MT Bold" panose="020F0704030504030204" pitchFamily="34" charset="0"/>
              </a:rPr>
              <a:t>uncertainty</a:t>
            </a:r>
            <a:r>
              <a:rPr lang="en-US" sz="1800" dirty="0" smtClean="0">
                <a:latin typeface="Arial Rounded MT Bold" panose="020F0704030504030204" pitchFamily="34" charset="0"/>
              </a:rPr>
              <a:t> of this determination.</a:t>
            </a:r>
          </a:p>
          <a:p>
            <a:pPr>
              <a:lnSpc>
                <a:spcPct val="114000"/>
              </a:lnSpc>
              <a:spcBef>
                <a:spcPts val="1200"/>
              </a:spcBef>
            </a:pPr>
            <a:r>
              <a:rPr lang="en-US" sz="1800" dirty="0" smtClean="0">
                <a:latin typeface="Arial Rounded MT Bold" panose="020F0704030504030204" pitchFamily="34" charset="0"/>
              </a:rPr>
              <a:t>In the periodic analysis of TESS data, the differences between the found period and the actual period are so great that we are not able to correctly establish observations that are only a few years away.</a:t>
            </a:r>
          </a:p>
          <a:p>
            <a:pPr>
              <a:lnSpc>
                <a:spcPct val="114000"/>
              </a:lnSpc>
              <a:spcBef>
                <a:spcPts val="1200"/>
              </a:spcBef>
            </a:pPr>
            <a:r>
              <a:rPr lang="en-US" sz="1800" dirty="0" smtClean="0">
                <a:latin typeface="Arial Rounded MT Bold" panose="020F0704030504030204" pitchFamily="34" charset="0"/>
              </a:rPr>
              <a:t>A rigorous solution to the problem is to move to realistic models of light curves, including a true description of </a:t>
            </a:r>
            <a:r>
              <a:rPr lang="en-US" sz="1800" dirty="0">
                <a:solidFill>
                  <a:srgbClr val="7030A0"/>
                </a:solidFill>
                <a:latin typeface="Arial Rounded MT Bold" panose="020F0704030504030204" pitchFamily="34" charset="0"/>
              </a:rPr>
              <a:t>phase curve/curves </a:t>
            </a:r>
            <a:r>
              <a:rPr lang="en-US" sz="1800" dirty="0" smtClean="0">
                <a:latin typeface="Arial Rounded MT Bold" panose="020F0704030504030204" pitchFamily="34" charset="0"/>
              </a:rPr>
              <a:t>as well as </a:t>
            </a:r>
            <a:r>
              <a:rPr lang="en-US" sz="1800" dirty="0" smtClean="0">
                <a:solidFill>
                  <a:srgbClr val="7030A0"/>
                </a:solidFill>
                <a:latin typeface="Arial Rounded MT Bold" panose="020F0704030504030204" pitchFamily="34" charset="0"/>
              </a:rPr>
              <a:t>instrumental trends</a:t>
            </a:r>
            <a:r>
              <a:rPr lang="en-US" sz="1800" dirty="0" smtClean="0">
                <a:latin typeface="Arial Rounded MT Bold" panose="020F0704030504030204" pitchFamily="34" charset="0"/>
              </a:rPr>
              <a:t>. </a:t>
            </a:r>
          </a:p>
          <a:p>
            <a:pPr>
              <a:lnSpc>
                <a:spcPct val="114000"/>
              </a:lnSpc>
              <a:spcBef>
                <a:spcPts val="1200"/>
              </a:spcBef>
            </a:pPr>
            <a:r>
              <a:rPr lang="en-US" sz="1800" dirty="0" smtClean="0">
                <a:solidFill>
                  <a:srgbClr val="002060"/>
                </a:solidFill>
                <a:latin typeface="Arial Rounded MT Bold" panose="020F0704030504030204" pitchFamily="34" charset="0"/>
              </a:rPr>
              <a:t>Only then will we use the information potential of short-term observation sets.</a:t>
            </a:r>
            <a:endParaRPr lang="en-US" sz="1800" dirty="0">
              <a:solidFill>
                <a:srgbClr val="002060"/>
              </a:solidFill>
              <a:latin typeface="Arial Rounded MT Bold" panose="020F0704030504030204" pitchFamily="34" charset="0"/>
            </a:endParaRPr>
          </a:p>
        </p:txBody>
      </p:sp>
      <p:sp>
        <p:nvSpPr>
          <p:cNvPr id="3" name="Nadpis 2"/>
          <p:cNvSpPr>
            <a:spLocks noGrp="1"/>
          </p:cNvSpPr>
          <p:nvPr>
            <p:ph type="title"/>
          </p:nvPr>
        </p:nvSpPr>
        <p:spPr>
          <a:xfrm>
            <a:off x="457200" y="359465"/>
            <a:ext cx="8229600" cy="837287"/>
          </a:xfrm>
        </p:spPr>
        <p:txBody>
          <a:bodyPr>
            <a:normAutofit/>
          </a:bodyPr>
          <a:lstStyle/>
          <a:p>
            <a:r>
              <a:rPr lang="en-US" sz="2800" dirty="0">
                <a:latin typeface="Arial Rounded MT Bold" panose="020F0704030504030204" pitchFamily="34" charset="0"/>
              </a:rPr>
              <a:t>Conclusions</a:t>
            </a:r>
            <a:endParaRPr lang="cs-CZ" sz="2800" dirty="0">
              <a:latin typeface="Arial Rounded MT Bold" panose="020F0704030504030204" pitchFamily="34" charset="0"/>
            </a:endParaRPr>
          </a:p>
        </p:txBody>
      </p:sp>
    </p:spTree>
    <p:extLst>
      <p:ext uri="{BB962C8B-B14F-4D97-AF65-F5344CB8AC3E}">
        <p14:creationId xmlns:p14="http://schemas.microsoft.com/office/powerpoint/2010/main" val="282728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100000"/>
                <a:shade val="50000"/>
                <a:satMod val="145000"/>
              </a:schemeClr>
            </a:gs>
            <a:gs pos="22000">
              <a:schemeClr val="bg1">
                <a:tint val="100000"/>
                <a:shade val="65000"/>
                <a:satMod val="155000"/>
              </a:schemeClr>
            </a:gs>
            <a:gs pos="100000">
              <a:schemeClr val="bg1">
                <a:tint val="60000"/>
                <a:shade val="100000"/>
                <a:satMod val="170000"/>
              </a:schemeClr>
            </a:gs>
          </a:gsLst>
          <a:lin ang="16200000" scaled="1"/>
        </a:gradFill>
        <a:effectLst/>
      </p:bgPr>
    </p:bg>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395536" y="1340768"/>
            <a:ext cx="8496944" cy="5517232"/>
          </a:xfrm>
        </p:spPr>
        <p:txBody>
          <a:bodyPr>
            <a:noAutofit/>
          </a:bodyPr>
          <a:lstStyle/>
          <a:p>
            <a:pPr>
              <a:lnSpc>
                <a:spcPct val="114000"/>
              </a:lnSpc>
              <a:spcBef>
                <a:spcPts val="600"/>
              </a:spcBef>
            </a:pPr>
            <a:r>
              <a:rPr lang="en-US" sz="1800" dirty="0">
                <a:solidFill>
                  <a:srgbClr val="C00000"/>
                </a:solidFill>
                <a:latin typeface="Arial Rounded MT Bold" panose="020F0704030504030204" pitchFamily="34" charset="0"/>
              </a:rPr>
              <a:t>TESS</a:t>
            </a:r>
            <a:r>
              <a:rPr lang="en-US" sz="1800" dirty="0">
                <a:latin typeface="Arial Rounded MT Bold" panose="020F0704030504030204" pitchFamily="34" charset="0"/>
              </a:rPr>
              <a:t> data </a:t>
            </a:r>
            <a:r>
              <a:rPr lang="en-US" sz="1800" dirty="0" smtClean="0">
                <a:latin typeface="Arial Rounded MT Bold" panose="020F0704030504030204" pitchFamily="34" charset="0"/>
              </a:rPr>
              <a:t>– one of the most popular source of information about variable stars, including their periods. Unprecedented accuracy and lots of data make </a:t>
            </a:r>
            <a:r>
              <a:rPr lang="en-US" sz="1800" dirty="0" smtClean="0">
                <a:solidFill>
                  <a:srgbClr val="7030A0"/>
                </a:solidFill>
                <a:latin typeface="Arial Rounded MT Bold" panose="020F0704030504030204" pitchFamily="34" charset="0"/>
              </a:rPr>
              <a:t>TESS periods </a:t>
            </a:r>
            <a:r>
              <a:rPr lang="en-US" sz="1800" dirty="0" smtClean="0">
                <a:latin typeface="Arial Rounded MT Bold" panose="020F0704030504030204" pitchFamily="34" charset="0"/>
              </a:rPr>
              <a:t>highly credible. </a:t>
            </a:r>
            <a:endParaRPr lang="cs-CZ" sz="1800" dirty="0">
              <a:latin typeface="Arial Rounded MT Bold" panose="020F0704030504030204" pitchFamily="34" charset="0"/>
            </a:endParaRPr>
          </a:p>
          <a:p>
            <a:pPr>
              <a:lnSpc>
                <a:spcPct val="114000"/>
              </a:lnSpc>
              <a:spcBef>
                <a:spcPts val="600"/>
              </a:spcBef>
            </a:pPr>
            <a:r>
              <a:rPr lang="en-US" sz="1800" dirty="0">
                <a:latin typeface="Arial Rounded MT Bold" panose="020F0704030504030204" pitchFamily="34" charset="0"/>
              </a:rPr>
              <a:t>However, the majority of such periods (+ their errors) are </a:t>
            </a:r>
            <a:r>
              <a:rPr lang="en-US" sz="1800" dirty="0" smtClean="0">
                <a:latin typeface="Arial Rounded MT Bold" panose="020F0704030504030204" pitchFamily="34" charset="0"/>
              </a:rPr>
              <a:t>mere artifacts </a:t>
            </a:r>
            <a:r>
              <a:rPr lang="en-US" sz="1800" dirty="0">
                <a:latin typeface="Arial Rounded MT Bold" panose="020F0704030504030204" pitchFamily="34" charset="0"/>
              </a:rPr>
              <a:t>of the method used to determine them and, at best, are just an estimate. </a:t>
            </a:r>
            <a:endParaRPr lang="cs-CZ" sz="1800" dirty="0">
              <a:latin typeface="Arial Rounded MT Bold" panose="020F0704030504030204" pitchFamily="34" charset="0"/>
            </a:endParaRPr>
          </a:p>
          <a:p>
            <a:pPr>
              <a:lnSpc>
                <a:spcPct val="114000"/>
              </a:lnSpc>
              <a:spcBef>
                <a:spcPts val="600"/>
              </a:spcBef>
            </a:pPr>
            <a:r>
              <a:rPr lang="en-US" sz="1800" dirty="0">
                <a:solidFill>
                  <a:srgbClr val="C00000"/>
                </a:solidFill>
                <a:latin typeface="Arial Rounded MT Bold" panose="020F0704030504030204" pitchFamily="34" charset="0"/>
              </a:rPr>
              <a:t>TESS</a:t>
            </a:r>
            <a:r>
              <a:rPr lang="en-US" sz="1800" dirty="0">
                <a:latin typeface="Arial Rounded MT Bold" panose="020F0704030504030204" pitchFamily="34" charset="0"/>
              </a:rPr>
              <a:t> data suffers from two shortcomings that significantly impair the results of the periodic analysis with standard tools. The data show </a:t>
            </a:r>
            <a:r>
              <a:rPr lang="en-US" sz="1800" dirty="0" smtClean="0">
                <a:latin typeface="Arial Rounded MT Bold" panose="020F0704030504030204" pitchFamily="34" charset="0"/>
              </a:rPr>
              <a:t>terrible instrumental </a:t>
            </a:r>
            <a:r>
              <a:rPr lang="en-US" sz="1800" dirty="0">
                <a:latin typeface="Arial Rounded MT Bold" panose="020F0704030504030204" pitchFamily="34" charset="0"/>
              </a:rPr>
              <a:t>trends and are obtained only in non-standard short time intervals of 27 days (with a break), comparable with the lengths of periods themselves.</a:t>
            </a:r>
            <a:endParaRPr lang="cs-CZ" sz="1800" dirty="0">
              <a:latin typeface="Arial Rounded MT Bold" panose="020F0704030504030204" pitchFamily="34" charset="0"/>
            </a:endParaRPr>
          </a:p>
          <a:p>
            <a:pPr>
              <a:lnSpc>
                <a:spcPct val="114000"/>
              </a:lnSpc>
              <a:spcBef>
                <a:spcPts val="600"/>
              </a:spcBef>
            </a:pPr>
            <a:r>
              <a:rPr lang="en-US" sz="1800" dirty="0">
                <a:latin typeface="Arial Rounded MT Bold" panose="020F0704030504030204" pitchFamily="34" charset="0"/>
              </a:rPr>
              <a:t>The following </a:t>
            </a:r>
            <a:r>
              <a:rPr lang="en-US" sz="1800" dirty="0" smtClean="0">
                <a:latin typeface="Arial Rounded MT Bold" panose="020F0704030504030204" pitchFamily="34" charset="0"/>
              </a:rPr>
              <a:t>analysis, based on the </a:t>
            </a:r>
            <a:r>
              <a:rPr lang="en-US" sz="1800" dirty="0" smtClean="0">
                <a:solidFill>
                  <a:srgbClr val="7030A0"/>
                </a:solidFill>
                <a:latin typeface="Arial Rounded MT Bold" panose="020F0704030504030204" pitchFamily="34" charset="0"/>
              </a:rPr>
              <a:t>simulations</a:t>
            </a:r>
            <a:r>
              <a:rPr lang="en-US" sz="1800" dirty="0" smtClean="0">
                <a:latin typeface="Arial Rounded MT Bold" panose="020F0704030504030204" pitchFamily="34" charset="0"/>
              </a:rPr>
              <a:t> of the cyclic light curve resembling rotating chemically peculiar stars with a period of 2.7 days, show possible pitfalls of </a:t>
            </a:r>
            <a:r>
              <a:rPr lang="en-US" sz="1800" dirty="0">
                <a:solidFill>
                  <a:srgbClr val="C00000"/>
                </a:solidFill>
                <a:latin typeface="Arial Rounded MT Bold" panose="020F0704030504030204" pitchFamily="34" charset="0"/>
              </a:rPr>
              <a:t>TESS</a:t>
            </a:r>
            <a:r>
              <a:rPr lang="en-US" sz="1800" dirty="0" smtClean="0">
                <a:latin typeface="Arial Rounded MT Bold" panose="020F0704030504030204" pitchFamily="34" charset="0"/>
              </a:rPr>
              <a:t> data. </a:t>
            </a:r>
          </a:p>
          <a:p>
            <a:pPr>
              <a:lnSpc>
                <a:spcPct val="114000"/>
              </a:lnSpc>
              <a:spcBef>
                <a:spcPts val="600"/>
              </a:spcBef>
            </a:pPr>
            <a:r>
              <a:rPr lang="en-US" sz="1800" dirty="0" smtClean="0">
                <a:solidFill>
                  <a:schemeClr val="accent5">
                    <a:lumMod val="75000"/>
                  </a:schemeClr>
                </a:solidFill>
                <a:latin typeface="Arial Rounded MT Bold" panose="020F0704030504030204" pitchFamily="34" charset="0"/>
              </a:rPr>
              <a:t>Why simulation and not straight TESS data? Because the conclusions will be applied to all short-term observations </a:t>
            </a:r>
            <a:r>
              <a:rPr lang="en-US" sz="1800" dirty="0">
                <a:solidFill>
                  <a:schemeClr val="accent5">
                    <a:lumMod val="75000"/>
                  </a:schemeClr>
                </a:solidFill>
                <a:latin typeface="Arial Rounded MT Bold" panose="020F0704030504030204" pitchFamily="34" charset="0"/>
              </a:rPr>
              <a:t>of variable stars.</a:t>
            </a:r>
            <a:endParaRPr lang="cs-CZ" sz="1900" dirty="0">
              <a:solidFill>
                <a:schemeClr val="accent5">
                  <a:lumMod val="75000"/>
                </a:schemeClr>
              </a:solidFill>
              <a:latin typeface="Arial Rounded MT Bold" panose="020F0704030504030204" pitchFamily="34" charset="0"/>
            </a:endParaRPr>
          </a:p>
        </p:txBody>
      </p:sp>
      <p:sp>
        <p:nvSpPr>
          <p:cNvPr id="3" name="Nadpis 2"/>
          <p:cNvSpPr>
            <a:spLocks noGrp="1"/>
          </p:cNvSpPr>
          <p:nvPr>
            <p:ph type="title"/>
          </p:nvPr>
        </p:nvSpPr>
        <p:spPr>
          <a:xfrm>
            <a:off x="457200" y="359465"/>
            <a:ext cx="8229600" cy="837287"/>
          </a:xfrm>
        </p:spPr>
        <p:txBody>
          <a:bodyPr/>
          <a:lstStyle/>
          <a:p>
            <a:r>
              <a:rPr lang="cs-CZ" dirty="0" err="1" smtClean="0">
                <a:latin typeface="Arial Rounded MT Bold" panose="020F0704030504030204" pitchFamily="34" charset="0"/>
              </a:rPr>
              <a:t>Introduction</a:t>
            </a:r>
            <a:endParaRPr lang="cs-CZ" dirty="0">
              <a:latin typeface="Arial Rounded MT Bold" panose="020F0704030504030204" pitchFamily="34" charset="0"/>
            </a:endParaRPr>
          </a:p>
        </p:txBody>
      </p:sp>
    </p:spTree>
    <p:extLst>
      <p:ext uri="{BB962C8B-B14F-4D97-AF65-F5344CB8AC3E}">
        <p14:creationId xmlns:p14="http://schemas.microsoft.com/office/powerpoint/2010/main" val="71190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461516" y="4797152"/>
            <a:ext cx="8574980" cy="1872208"/>
          </a:xfrm>
        </p:spPr>
        <p:txBody>
          <a:bodyPr>
            <a:normAutofit/>
          </a:bodyPr>
          <a:lstStyle/>
          <a:p>
            <a:pPr>
              <a:lnSpc>
                <a:spcPct val="111000"/>
              </a:lnSpc>
              <a:spcBef>
                <a:spcPts val="600"/>
              </a:spcBef>
            </a:pPr>
            <a:r>
              <a:rPr lang="en-US" sz="1800" dirty="0" smtClean="0">
                <a:latin typeface="Arial Rounded MT Bold" panose="020F0704030504030204" pitchFamily="34" charset="0"/>
              </a:rPr>
              <a:t>17 925 simulated observations, without any trend, third order harmonic polynomial, scattered by Gaussian noise, </a:t>
            </a:r>
            <a:r>
              <a:rPr lang="el-GR" sz="1800" dirty="0">
                <a:latin typeface="Arial Rounded MT Bold" panose="020F0704030504030204" pitchFamily="34" charset="0"/>
              </a:rPr>
              <a:t>σ</a:t>
            </a:r>
            <a:r>
              <a:rPr lang="en-US" sz="1800" dirty="0">
                <a:latin typeface="Arial Rounded MT Bold" panose="020F0704030504030204" pitchFamily="34" charset="0"/>
              </a:rPr>
              <a:t> = </a:t>
            </a:r>
            <a:r>
              <a:rPr lang="en-US" sz="1800" dirty="0" smtClean="0">
                <a:latin typeface="Arial Rounded MT Bold" panose="020F0704030504030204" pitchFamily="34" charset="0"/>
              </a:rPr>
              <a:t>0.7 mmag, semi-amplitude: 10 mmag. The only period – 2.7 d – typical for CPs.</a:t>
            </a:r>
          </a:p>
          <a:p>
            <a:pPr>
              <a:lnSpc>
                <a:spcPct val="111000"/>
              </a:lnSpc>
              <a:spcBef>
                <a:spcPts val="600"/>
              </a:spcBef>
            </a:pPr>
            <a:r>
              <a:rPr lang="en-US" sz="1800" dirty="0" smtClean="0">
                <a:latin typeface="Arial Rounded MT Bold" panose="020F0704030504030204" pitchFamily="34" charset="0"/>
              </a:rPr>
              <a:t>The specification confirmed the Lomb-</a:t>
            </a:r>
            <a:r>
              <a:rPr lang="en-US" sz="1800" dirty="0" err="1" smtClean="0">
                <a:latin typeface="Arial Rounded MT Bold" panose="020F0704030504030204" pitchFamily="34" charset="0"/>
              </a:rPr>
              <a:t>Scargle</a:t>
            </a:r>
            <a:r>
              <a:rPr lang="en-US" sz="1800" dirty="0" smtClean="0">
                <a:latin typeface="Arial Rounded MT Bold" panose="020F0704030504030204" pitchFamily="34" charset="0"/>
              </a:rPr>
              <a:t> periodogram in the amplitude modification.</a:t>
            </a:r>
            <a:endParaRPr lang="cs-CZ" sz="1800" dirty="0">
              <a:latin typeface="Arial Rounded MT Bold" panose="020F07040305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376411"/>
            <a:ext cx="75152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47287"/>
            <a:ext cx="7305458" cy="603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56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20000"/>
                <a:lumOff val="80000"/>
              </a:schemeClr>
            </a:gs>
            <a:gs pos="30000">
              <a:schemeClr val="bg1">
                <a:tint val="100000"/>
                <a:shade val="65000"/>
                <a:satMod val="155000"/>
              </a:schemeClr>
            </a:gs>
            <a:gs pos="100000">
              <a:schemeClr val="bg1">
                <a:tint val="60000"/>
                <a:shade val="100000"/>
                <a:satMod val="170000"/>
              </a:schemeClr>
            </a:gs>
          </a:gsLst>
          <a:lin ang="16200000" scaled="1"/>
        </a:gradFill>
        <a:effectLst/>
      </p:bgPr>
    </p:bg>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457200" y="1600200"/>
            <a:ext cx="8229600" cy="4925144"/>
          </a:xfrm>
        </p:spPr>
        <p:txBody>
          <a:bodyPr>
            <a:normAutofit/>
          </a:bodyPr>
          <a:lstStyle/>
          <a:p>
            <a:pPr lvl="0">
              <a:spcBef>
                <a:spcPts val="600"/>
              </a:spcBef>
            </a:pPr>
            <a:r>
              <a:rPr lang="en-US" sz="1800" dirty="0">
                <a:latin typeface="Arial Rounded MT Bold" panose="020F0704030504030204" pitchFamily="34" charset="0"/>
              </a:rPr>
              <a:t>Surprising: P</a:t>
            </a:r>
            <a:r>
              <a:rPr lang="en-US" sz="1800" baseline="-25000" dirty="0">
                <a:latin typeface="Arial Rounded MT Bold" panose="020F0704030504030204" pitchFamily="34" charset="0"/>
              </a:rPr>
              <a:t>1</a:t>
            </a:r>
            <a:r>
              <a:rPr lang="en-US" sz="1800" dirty="0">
                <a:latin typeface="Arial Rounded MT Bold" panose="020F0704030504030204" pitchFamily="34" charset="0"/>
              </a:rPr>
              <a:t> = 2.7070(10</a:t>
            </a:r>
            <a:r>
              <a:rPr lang="en-US" sz="1800" dirty="0" smtClean="0">
                <a:latin typeface="Arial Rounded MT Bold" panose="020F0704030504030204" pitchFamily="34" charset="0"/>
              </a:rPr>
              <a:t>)</a:t>
            </a:r>
            <a:r>
              <a:rPr lang="cs-CZ" sz="1800" dirty="0" smtClean="0">
                <a:latin typeface="Arial Rounded MT Bold" panose="020F0704030504030204" pitchFamily="34" charset="0"/>
              </a:rPr>
              <a:t> d</a:t>
            </a:r>
            <a:r>
              <a:rPr lang="en-US" sz="1800" dirty="0" smtClean="0">
                <a:latin typeface="Arial Rounded MT Bold" panose="020F0704030504030204" pitchFamily="34" charset="0"/>
              </a:rPr>
              <a:t>, </a:t>
            </a:r>
            <a:r>
              <a:rPr lang="en-US" sz="1800" dirty="0">
                <a:latin typeface="Arial Rounded MT Bold" panose="020F0704030504030204" pitchFamily="34" charset="0"/>
              </a:rPr>
              <a:t>P</a:t>
            </a:r>
            <a:r>
              <a:rPr lang="en-US" sz="1800" baseline="-25000" dirty="0">
                <a:latin typeface="Arial Rounded MT Bold" panose="020F0704030504030204" pitchFamily="34" charset="0"/>
              </a:rPr>
              <a:t>2</a:t>
            </a:r>
            <a:r>
              <a:rPr lang="en-US" sz="1800" dirty="0">
                <a:latin typeface="Arial Rounded MT Bold" panose="020F0704030504030204" pitchFamily="34" charset="0"/>
              </a:rPr>
              <a:t> = 2.6977(8</a:t>
            </a:r>
            <a:r>
              <a:rPr lang="en-US" sz="1800" dirty="0" smtClean="0">
                <a:latin typeface="Arial Rounded MT Bold" panose="020F0704030504030204" pitchFamily="34" charset="0"/>
              </a:rPr>
              <a:t>)</a:t>
            </a:r>
            <a:r>
              <a:rPr lang="cs-CZ" sz="1800" dirty="0" smtClean="0">
                <a:latin typeface="Arial Rounded MT Bold" panose="020F0704030504030204" pitchFamily="34" charset="0"/>
              </a:rPr>
              <a:t> d</a:t>
            </a:r>
            <a:r>
              <a:rPr lang="en-US" sz="1800" dirty="0" smtClean="0">
                <a:latin typeface="Arial Rounded MT Bold" panose="020F0704030504030204" pitchFamily="34" charset="0"/>
              </a:rPr>
              <a:t>. </a:t>
            </a:r>
            <a:r>
              <a:rPr lang="en-US" sz="1800" dirty="0">
                <a:latin typeface="Arial Rounded MT Bold" panose="020F0704030504030204" pitchFamily="34" charset="0"/>
              </a:rPr>
              <a:t>Why such a difference? </a:t>
            </a:r>
            <a:endParaRPr lang="cs-CZ" sz="1800" dirty="0">
              <a:latin typeface="Arial Rounded MT Bold" panose="020F0704030504030204" pitchFamily="34" charset="0"/>
            </a:endParaRPr>
          </a:p>
          <a:p>
            <a:pPr lvl="0">
              <a:spcBef>
                <a:spcPts val="600"/>
              </a:spcBef>
            </a:pPr>
            <a:r>
              <a:rPr lang="en-US" sz="1800" dirty="0">
                <a:latin typeface="Arial Rounded MT Bold" panose="020F0704030504030204" pitchFamily="34" charset="0"/>
              </a:rPr>
              <a:t>The same results give other simple period finders. The reason – all are based on the same assumption – LCs are more or less sinusoids which amplitudes and the periods can be pinpointed by the simple least square method with the period as one of the parameters.</a:t>
            </a:r>
            <a:endParaRPr lang="cs-CZ" sz="1800" dirty="0">
              <a:latin typeface="Arial Rounded MT Bold" panose="020F0704030504030204" pitchFamily="34" charset="0"/>
            </a:endParaRPr>
          </a:p>
          <a:p>
            <a:pPr lvl="0">
              <a:spcBef>
                <a:spcPts val="600"/>
              </a:spcBef>
            </a:pPr>
            <a:r>
              <a:rPr lang="en-US" sz="1800" dirty="0">
                <a:latin typeface="Arial Rounded MT Bold" panose="020F0704030504030204" pitchFamily="34" charset="0"/>
              </a:rPr>
              <a:t>The fit can find for the fundamental frequency or higher overtones. Because of the data time interval is limited, resulting periods are generally different. Which is correct? No one! P</a:t>
            </a:r>
            <a:r>
              <a:rPr lang="en-US" sz="1800" baseline="-25000" dirty="0">
                <a:latin typeface="Arial Rounded MT Bold" panose="020F0704030504030204" pitchFamily="34" charset="0"/>
              </a:rPr>
              <a:t>1</a:t>
            </a:r>
            <a:r>
              <a:rPr lang="en-US" sz="1800" dirty="0">
                <a:latin typeface="Arial Rounded MT Bold" panose="020F0704030504030204" pitchFamily="34" charset="0"/>
              </a:rPr>
              <a:t> &gt; P &gt;  P</a:t>
            </a:r>
            <a:r>
              <a:rPr lang="en-US" sz="1800" baseline="-25000" dirty="0">
                <a:latin typeface="Arial Rounded MT Bold" panose="020F0704030504030204" pitchFamily="34" charset="0"/>
              </a:rPr>
              <a:t>2</a:t>
            </a:r>
            <a:r>
              <a:rPr lang="en-US" sz="1800" dirty="0">
                <a:latin typeface="Arial Rounded MT Bold" panose="020F0704030504030204" pitchFamily="34" charset="0"/>
              </a:rPr>
              <a:t> .</a:t>
            </a:r>
            <a:endParaRPr lang="cs-CZ" sz="1800" dirty="0">
              <a:latin typeface="Arial Rounded MT Bold" panose="020F0704030504030204" pitchFamily="34" charset="0"/>
            </a:endParaRPr>
          </a:p>
          <a:p>
            <a:pPr lvl="0">
              <a:lnSpc>
                <a:spcPct val="114000"/>
              </a:lnSpc>
              <a:spcBef>
                <a:spcPts val="600"/>
              </a:spcBef>
            </a:pPr>
            <a:r>
              <a:rPr lang="en-US" sz="1800" dirty="0">
                <a:latin typeface="Arial Rounded MT Bold" panose="020F0704030504030204" pitchFamily="34" charset="0"/>
              </a:rPr>
              <a:t>At the top the ‘periods’ are functions of the LC shift in time now –  P</a:t>
            </a:r>
            <a:r>
              <a:rPr lang="en-US" sz="1800" baseline="-25000" dirty="0">
                <a:latin typeface="Arial Rounded MT Bold" panose="020F0704030504030204" pitchFamily="34" charset="0"/>
              </a:rPr>
              <a:t>1</a:t>
            </a:r>
            <a:r>
              <a:rPr lang="en-US" sz="1800" dirty="0">
                <a:latin typeface="Arial Rounded MT Bold" panose="020F0704030504030204" pitchFamily="34" charset="0"/>
              </a:rPr>
              <a:t> = 2.6958(10), P</a:t>
            </a:r>
            <a:r>
              <a:rPr lang="en-US" sz="1800" baseline="-25000" dirty="0">
                <a:latin typeface="Arial Rounded MT Bold" panose="020F0704030504030204" pitchFamily="34" charset="0"/>
              </a:rPr>
              <a:t>2</a:t>
            </a:r>
            <a:r>
              <a:rPr lang="en-US" sz="1800" dirty="0">
                <a:latin typeface="Arial Rounded MT Bold" panose="020F0704030504030204" pitchFamily="34" charset="0"/>
              </a:rPr>
              <a:t> = 27021(7), so P</a:t>
            </a:r>
            <a:r>
              <a:rPr lang="en-US" sz="1800" baseline="-25000" dirty="0">
                <a:latin typeface="Arial Rounded MT Bold" panose="020F0704030504030204" pitchFamily="34" charset="0"/>
              </a:rPr>
              <a:t>1</a:t>
            </a:r>
            <a:r>
              <a:rPr lang="en-US" sz="1800" dirty="0">
                <a:latin typeface="Arial Rounded MT Bold" panose="020F0704030504030204" pitchFamily="34" charset="0"/>
              </a:rPr>
              <a:t> &lt; P &lt;  P</a:t>
            </a:r>
            <a:r>
              <a:rPr lang="en-US" sz="1800" baseline="-25000" dirty="0">
                <a:latin typeface="Arial Rounded MT Bold" panose="020F0704030504030204" pitchFamily="34" charset="0"/>
              </a:rPr>
              <a:t>2.</a:t>
            </a:r>
            <a:r>
              <a:rPr lang="en-US" sz="1800" dirty="0">
                <a:latin typeface="Arial Rounded MT Bold" panose="020F0704030504030204" pitchFamily="34" charset="0"/>
              </a:rPr>
              <a:t> The ‘periods’  are not period themselves, but only parameters found by regression. The reason – the admitted models of light curves fragrantly differ from the LC reality</a:t>
            </a:r>
            <a:r>
              <a:rPr lang="en-US" sz="1800" dirty="0" smtClean="0">
                <a:latin typeface="Arial Rounded MT Bold" panose="020F0704030504030204" pitchFamily="34" charset="0"/>
              </a:rPr>
              <a:t>. </a:t>
            </a:r>
          </a:p>
          <a:p>
            <a:pPr lvl="0">
              <a:lnSpc>
                <a:spcPct val="114000"/>
              </a:lnSpc>
              <a:spcBef>
                <a:spcPts val="600"/>
              </a:spcBef>
            </a:pPr>
            <a:r>
              <a:rPr lang="en-US" sz="1800" dirty="0" smtClean="0">
                <a:latin typeface="Arial Rounded MT Bold" panose="020F0704030504030204" pitchFamily="34" charset="0"/>
              </a:rPr>
              <a:t>The found periods are then complex functions of the LC shift. The amplitude of the uncertainty due to this fact is simply shocking.</a:t>
            </a:r>
            <a:endParaRPr lang="cs-CZ" sz="1800" dirty="0">
              <a:latin typeface="Arial Rounded MT Bold" panose="020F0704030504030204" pitchFamily="34" charset="0"/>
            </a:endParaRPr>
          </a:p>
        </p:txBody>
      </p:sp>
      <p:sp>
        <p:nvSpPr>
          <p:cNvPr id="3" name="Nadpis 2"/>
          <p:cNvSpPr>
            <a:spLocks noGrp="1"/>
          </p:cNvSpPr>
          <p:nvPr>
            <p:ph type="title"/>
          </p:nvPr>
        </p:nvSpPr>
        <p:spPr>
          <a:xfrm>
            <a:off x="251520" y="188640"/>
            <a:ext cx="8568952" cy="837287"/>
          </a:xfrm>
        </p:spPr>
        <p:txBody>
          <a:bodyPr>
            <a:noAutofit/>
          </a:bodyPr>
          <a:lstStyle/>
          <a:p>
            <a:r>
              <a:rPr lang="en-US" sz="2600" dirty="0" smtClean="0">
                <a:latin typeface="Arial Rounded MT Bold" panose="020F0704030504030204" pitchFamily="34" charset="0"/>
              </a:rPr>
              <a:t>Role of the initial phase on the period determination</a:t>
            </a:r>
            <a:endParaRPr lang="en-US" sz="2600" dirty="0">
              <a:latin typeface="Arial Rounded MT Bold" panose="020F070403050403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98" y="1412776"/>
            <a:ext cx="828857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1"/>
            <a:ext cx="8280920" cy="460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940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050"/>
                                        </p:tgtEl>
                                      </p:cBhvr>
                                    </p:animEffect>
                                    <p:set>
                                      <p:cBhvr>
                                        <p:cTn id="37" dur="1" fill="hold">
                                          <p:stCondLst>
                                            <p:cond delay="499"/>
                                          </p:stCondLst>
                                        </p:cTn>
                                        <p:tgtEl>
                                          <p:spTgt spid="2050"/>
                                        </p:tgtEl>
                                        <p:attrNameLst>
                                          <p:attrName>style.visibility</p:attrName>
                                        </p:attrNameLst>
                                      </p:cBhvr>
                                      <p:to>
                                        <p:strVal val="hidden"/>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766882" cy="6163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908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normAutofit/>
          </a:bodyPr>
          <a:lstStyle/>
          <a:p>
            <a:r>
              <a:rPr lang="en-US" sz="1800" dirty="0" smtClean="0">
                <a:latin typeface="Arial Rounded MT Bold" panose="020F0704030504030204" pitchFamily="34" charset="0"/>
              </a:rPr>
              <a:t>Instrumental trends in TESS data – quite common phenomenon. Linear, quadratic, more complex. </a:t>
            </a:r>
            <a:r>
              <a:rPr lang="en-US" sz="1800" dirty="0">
                <a:latin typeface="Arial Rounded MT Bold" panose="020F0704030504030204" pitchFamily="34" charset="0"/>
              </a:rPr>
              <a:t>They have a completely devastating effect on period determination. </a:t>
            </a:r>
            <a:endParaRPr lang="cs-CZ" sz="1800" dirty="0">
              <a:latin typeface="Arial Rounded MT Bold" panose="020F0704030504030204" pitchFamily="34" charset="0"/>
            </a:endParaRPr>
          </a:p>
        </p:txBody>
      </p:sp>
      <p:sp>
        <p:nvSpPr>
          <p:cNvPr id="3" name="Nadpis 2"/>
          <p:cNvSpPr>
            <a:spLocks noGrp="1"/>
          </p:cNvSpPr>
          <p:nvPr>
            <p:ph type="title"/>
          </p:nvPr>
        </p:nvSpPr>
        <p:spPr>
          <a:xfrm>
            <a:off x="467544" y="332657"/>
            <a:ext cx="8013576" cy="720080"/>
          </a:xfrm>
        </p:spPr>
        <p:txBody>
          <a:bodyPr/>
          <a:lstStyle/>
          <a:p>
            <a:r>
              <a:rPr lang="en-US" dirty="0" smtClean="0">
                <a:latin typeface="Arial Rounded MT Bold" panose="020F0704030504030204" pitchFamily="34" charset="0"/>
              </a:rPr>
              <a:t>Influence of the LC trend</a:t>
            </a:r>
            <a:endParaRPr lang="cs-CZ" dirty="0">
              <a:latin typeface="Arial Rounded MT Bold" panose="020F070403050403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816" y="1340768"/>
            <a:ext cx="74676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19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290513"/>
            <a:ext cx="784860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p:txBody>
          <a:bodyPr/>
          <a:lstStyle/>
          <a:p>
            <a:endParaRPr lang="cs-CZ"/>
          </a:p>
        </p:txBody>
      </p:sp>
      <p:sp>
        <p:nvSpPr>
          <p:cNvPr id="3" name="Nadpis 2"/>
          <p:cNvSpPr>
            <a:spLocks noGrp="1"/>
          </p:cNvSpPr>
          <p:nvPr>
            <p:ph type="title"/>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66700"/>
            <a:ext cx="782955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748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Zástupný symbol pro text 1"/>
              <p:cNvSpPr>
                <a:spLocks noGrp="1"/>
              </p:cNvSpPr>
              <p:nvPr>
                <p:ph type="body" idx="1"/>
              </p:nvPr>
            </p:nvSpPr>
            <p:spPr>
              <a:xfrm>
                <a:off x="457200" y="1600200"/>
                <a:ext cx="8229600" cy="4925144"/>
              </a:xfrm>
            </p:spPr>
            <p:txBody>
              <a:bodyPr>
                <a:normAutofit/>
              </a:bodyPr>
              <a:lstStyle/>
              <a:p>
                <a:pPr>
                  <a:spcBef>
                    <a:spcPts val="1200"/>
                  </a:spcBef>
                </a:pPr>
                <a14:m>
                  <m:oMath xmlns:m="http://schemas.openxmlformats.org/officeDocument/2006/math">
                    <m:r>
                      <a:rPr lang="en-US" sz="2000" b="0" i="1" smtClean="0">
                        <a:latin typeface="Cambria Math"/>
                      </a:rPr>
                      <m:t>𝐹</m:t>
                    </m:r>
                    <m:d>
                      <m:dPr>
                        <m:ctrlPr>
                          <a:rPr lang="en-US" sz="2000" b="0" i="1" smtClean="0">
                            <a:latin typeface="Cambria Math"/>
                          </a:rPr>
                        </m:ctrlPr>
                      </m:dPr>
                      <m:e>
                        <m:r>
                          <a:rPr lang="en-US" sz="2000" b="0" i="1" smtClean="0">
                            <a:latin typeface="Cambria Math"/>
                          </a:rPr>
                          <m:t>𝑎</m:t>
                        </m:r>
                        <m:r>
                          <a:rPr lang="en-US" sz="2000" b="0" i="1" smtClean="0">
                            <a:latin typeface="Cambria Math"/>
                          </a:rPr>
                          <m:t>,</m:t>
                        </m:r>
                        <m:r>
                          <a:rPr lang="en-US" sz="2000" b="0" i="1" smtClean="0">
                            <a:latin typeface="Cambria Math"/>
                          </a:rPr>
                          <m:t>𝑏</m:t>
                        </m:r>
                        <m:r>
                          <a:rPr lang="en-US" sz="2000" b="0" i="1" smtClean="0">
                            <a:latin typeface="Cambria Math"/>
                          </a:rPr>
                          <m:t>,</m:t>
                        </m:r>
                        <m:r>
                          <a:rPr lang="en-US" sz="2000" b="0" i="1" smtClean="0">
                            <a:latin typeface="Cambria Math"/>
                          </a:rPr>
                          <m:t>𝑃</m:t>
                        </m:r>
                        <m:r>
                          <a:rPr lang="en-US" sz="2000" b="0" i="1" baseline="-25000" smtClean="0">
                            <a:latin typeface="Cambria Math"/>
                          </a:rPr>
                          <m:t>1</m:t>
                        </m:r>
                      </m:e>
                    </m:d>
                    <m:r>
                      <a:rPr lang="en-US" sz="2000" b="0" i="1" smtClean="0">
                        <a:latin typeface="Cambria Math"/>
                      </a:rPr>
                      <m:t>=</m:t>
                    </m:r>
                    <m:r>
                      <a:rPr lang="en-US" sz="2000" b="0" i="1" smtClean="0">
                        <a:latin typeface="Cambria Math"/>
                      </a:rPr>
                      <m:t>𝑎</m:t>
                    </m:r>
                    <m:func>
                      <m:funcPr>
                        <m:ctrlPr>
                          <a:rPr lang="en-US" sz="2000" b="0" i="1" smtClean="0">
                            <a:latin typeface="Cambria Math"/>
                          </a:rPr>
                        </m:ctrlPr>
                      </m:funcPr>
                      <m:fName>
                        <m:r>
                          <m:rPr>
                            <m:sty m:val="p"/>
                          </m:rPr>
                          <a:rPr lang="en-US" sz="2000" b="0" i="0" smtClean="0">
                            <a:latin typeface="Cambria Math"/>
                          </a:rPr>
                          <m:t>cos</m:t>
                        </m:r>
                      </m:fName>
                      <m:e>
                        <m:d>
                          <m:dPr>
                            <m:ctrlPr>
                              <a:rPr lang="en-US" sz="2000" b="0" i="1" smtClean="0">
                                <a:latin typeface="Cambria Math"/>
                              </a:rPr>
                            </m:ctrlPr>
                          </m:dPr>
                          <m:e>
                            <m:f>
                              <m:fPr>
                                <m:ctrlPr>
                                  <a:rPr lang="en-US" sz="2000" b="0" i="1" smtClean="0">
                                    <a:latin typeface="Cambria Math"/>
                                  </a:rPr>
                                </m:ctrlPr>
                              </m:fPr>
                              <m:num>
                                <m:r>
                                  <a:rPr lang="en-US" sz="2000" b="0" i="1" smtClean="0">
                                    <a:latin typeface="Cambria Math"/>
                                  </a:rPr>
                                  <m:t>2</m:t>
                                </m:r>
                                <m:r>
                                  <m:rPr>
                                    <m:sty m:val="p"/>
                                  </m:rPr>
                                  <a:rPr lang="el-GR" sz="2000" b="0" i="1" smtClean="0">
                                    <a:latin typeface="Cambria Math"/>
                                  </a:rPr>
                                  <m:t>π</m:t>
                                </m:r>
                                <m:r>
                                  <a:rPr lang="en-US" sz="2000" b="0" i="1" smtClean="0">
                                    <a:latin typeface="Cambria Math"/>
                                  </a:rPr>
                                  <m:t>𝑡</m:t>
                                </m:r>
                              </m:num>
                              <m:den>
                                <m:r>
                                  <a:rPr lang="en-US" sz="2000" i="1">
                                    <a:latin typeface="Cambria Math"/>
                                  </a:rPr>
                                  <m:t>𝑃</m:t>
                                </m:r>
                                <m:r>
                                  <a:rPr lang="en-US" sz="2000" i="1" baseline="-25000">
                                    <a:latin typeface="Cambria Math"/>
                                  </a:rPr>
                                  <m:t>1</m:t>
                                </m:r>
                              </m:den>
                            </m:f>
                          </m:e>
                        </m:d>
                      </m:e>
                    </m:func>
                    <m:r>
                      <a:rPr lang="en-US" sz="2000" b="0" i="1" smtClean="0">
                        <a:latin typeface="Cambria Math"/>
                      </a:rPr>
                      <m:t>+</m:t>
                    </m:r>
                    <m:r>
                      <a:rPr lang="en-US" sz="2000" b="0" i="1" smtClean="0">
                        <a:latin typeface="Cambria Math"/>
                      </a:rPr>
                      <m:t>𝑏</m:t>
                    </m:r>
                    <m:r>
                      <a:rPr lang="en-US" sz="2000" b="0" i="1" smtClean="0">
                        <a:latin typeface="Cambria Math"/>
                      </a:rPr>
                      <m:t> </m:t>
                    </m:r>
                    <m:r>
                      <m:rPr>
                        <m:sty m:val="p"/>
                      </m:rPr>
                      <a:rPr lang="en-US" sz="2000" b="0" i="0" smtClean="0">
                        <a:latin typeface="Cambria Math"/>
                      </a:rPr>
                      <m:t>sin</m:t>
                    </m:r>
                    <m:r>
                      <a:rPr lang="en-US" sz="2000" b="0" i="1" smtClean="0">
                        <a:latin typeface="Cambria Math"/>
                      </a:rPr>
                      <m:t>⁡</m:t>
                    </m:r>
                    <m:d>
                      <m:dPr>
                        <m:ctrlPr>
                          <a:rPr lang="en-US" sz="2000" i="1">
                            <a:latin typeface="Cambria Math"/>
                          </a:rPr>
                        </m:ctrlPr>
                      </m:dPr>
                      <m:e>
                        <m:f>
                          <m:fPr>
                            <m:ctrlPr>
                              <a:rPr lang="en-US" sz="2000" i="1">
                                <a:latin typeface="Cambria Math"/>
                              </a:rPr>
                            </m:ctrlPr>
                          </m:fPr>
                          <m:num>
                            <m:r>
                              <a:rPr lang="en-US" sz="2000" i="1">
                                <a:latin typeface="Cambria Math"/>
                              </a:rPr>
                              <m:t>2</m:t>
                            </m:r>
                            <m:r>
                              <m:rPr>
                                <m:sty m:val="p"/>
                              </m:rPr>
                              <a:rPr lang="el-GR" sz="2000" i="1">
                                <a:latin typeface="Cambria Math"/>
                              </a:rPr>
                              <m:t>π</m:t>
                            </m:r>
                            <m:r>
                              <a:rPr lang="en-US" sz="2000" i="1">
                                <a:latin typeface="Cambria Math"/>
                              </a:rPr>
                              <m:t>𝑡</m:t>
                            </m:r>
                          </m:num>
                          <m:den>
                            <m:r>
                              <a:rPr lang="en-US" sz="2000" i="1">
                                <a:latin typeface="Cambria Math"/>
                              </a:rPr>
                              <m:t>𝑃</m:t>
                            </m:r>
                            <m:r>
                              <a:rPr lang="en-US" sz="2000" i="1" baseline="-25000">
                                <a:latin typeface="Cambria Math"/>
                              </a:rPr>
                              <m:t>1</m:t>
                            </m:r>
                          </m:den>
                        </m:f>
                      </m:e>
                    </m:d>
                  </m:oMath>
                </a14:m>
                <a:r>
                  <a:rPr lang="cs-CZ" sz="2000" dirty="0" smtClean="0"/>
                  <a:t>  - </a:t>
                </a:r>
                <a:r>
                  <a:rPr lang="cs-CZ" sz="2000" dirty="0">
                    <a:latin typeface="Arial Rounded MT Bold" panose="020F0704030504030204" pitchFamily="34" charset="0"/>
                  </a:rPr>
                  <a:t>basic </a:t>
                </a:r>
                <a:r>
                  <a:rPr lang="cs-CZ" sz="2000" dirty="0" err="1">
                    <a:latin typeface="Arial Rounded MT Bold" panose="020F0704030504030204" pitchFamily="34" charset="0"/>
                  </a:rPr>
                  <a:t>harmonic</a:t>
                </a:r>
                <a:endParaRPr lang="en-US" sz="2000" dirty="0">
                  <a:latin typeface="Arial Rounded MT Bold" panose="020F0704030504030204" pitchFamily="34" charset="0"/>
                </a:endParaRPr>
              </a:p>
              <a:p>
                <a:pPr>
                  <a:spcBef>
                    <a:spcPts val="1200"/>
                  </a:spcBef>
                </a:pPr>
                <a14:m>
                  <m:oMath xmlns:m="http://schemas.openxmlformats.org/officeDocument/2006/math">
                    <m:r>
                      <a:rPr lang="en-US" sz="2000" i="1">
                        <a:latin typeface="Cambria Math"/>
                      </a:rPr>
                      <m:t>𝐹</m:t>
                    </m:r>
                    <m:d>
                      <m:dPr>
                        <m:ctrlPr>
                          <a:rPr lang="en-US" sz="2000" i="1">
                            <a:latin typeface="Cambria Math"/>
                          </a:rPr>
                        </m:ctrlPr>
                      </m:dPr>
                      <m:e>
                        <m:r>
                          <a:rPr lang="en-US" sz="2000" b="0" i="1" smtClean="0">
                            <a:latin typeface="Cambria Math"/>
                          </a:rPr>
                          <m:t>𝑐</m:t>
                        </m:r>
                        <m:r>
                          <a:rPr lang="en-US" sz="2000" i="1">
                            <a:latin typeface="Cambria Math"/>
                          </a:rPr>
                          <m:t>,</m:t>
                        </m:r>
                        <m:r>
                          <a:rPr lang="en-US" sz="2000" b="0" i="1" smtClean="0">
                            <a:latin typeface="Cambria Math"/>
                          </a:rPr>
                          <m:t>𝑑</m:t>
                        </m:r>
                        <m:r>
                          <a:rPr lang="en-US" sz="2000" i="1">
                            <a:latin typeface="Cambria Math"/>
                          </a:rPr>
                          <m:t>,</m:t>
                        </m:r>
                        <m:r>
                          <a:rPr lang="en-US" sz="2000" i="1">
                            <a:latin typeface="Cambria Math"/>
                          </a:rPr>
                          <m:t>𝑃</m:t>
                        </m:r>
                        <m:r>
                          <a:rPr lang="en-US" sz="2000" b="0" i="1" baseline="-25000" smtClean="0">
                            <a:latin typeface="Cambria Math"/>
                          </a:rPr>
                          <m:t>2</m:t>
                        </m:r>
                      </m:e>
                    </m:d>
                    <m:r>
                      <a:rPr lang="en-US" sz="2000" i="1">
                        <a:latin typeface="Cambria Math"/>
                      </a:rPr>
                      <m:t>=</m:t>
                    </m:r>
                    <m:r>
                      <a:rPr lang="en-US" sz="2000" b="0" i="1" smtClean="0">
                        <a:latin typeface="Cambria Math"/>
                      </a:rPr>
                      <m:t>𝑐</m:t>
                    </m:r>
                    <m:func>
                      <m:funcPr>
                        <m:ctrlPr>
                          <a:rPr lang="en-US" sz="2000" i="1">
                            <a:latin typeface="Cambria Math"/>
                          </a:rPr>
                        </m:ctrlPr>
                      </m:funcPr>
                      <m:fName>
                        <m:r>
                          <m:rPr>
                            <m:sty m:val="p"/>
                          </m:rPr>
                          <a:rPr lang="en-US" sz="2000">
                            <a:latin typeface="Cambria Math"/>
                          </a:rPr>
                          <m:t>cos</m:t>
                        </m:r>
                      </m:fName>
                      <m:e>
                        <m:d>
                          <m:dPr>
                            <m:ctrlPr>
                              <a:rPr lang="en-US" sz="2000" i="1">
                                <a:latin typeface="Cambria Math"/>
                              </a:rPr>
                            </m:ctrlPr>
                          </m:dPr>
                          <m:e>
                            <m:f>
                              <m:fPr>
                                <m:ctrlPr>
                                  <a:rPr lang="en-US" sz="2000" i="1">
                                    <a:latin typeface="Cambria Math"/>
                                  </a:rPr>
                                </m:ctrlPr>
                              </m:fPr>
                              <m:num>
                                <m:r>
                                  <a:rPr lang="en-US" sz="2000" b="0" i="1" smtClean="0">
                                    <a:latin typeface="Cambria Math"/>
                                  </a:rPr>
                                  <m:t>4</m:t>
                                </m:r>
                                <m:r>
                                  <m:rPr>
                                    <m:sty m:val="p"/>
                                  </m:rPr>
                                  <a:rPr lang="el-GR" sz="2000" i="1">
                                    <a:latin typeface="Cambria Math"/>
                                  </a:rPr>
                                  <m:t>π</m:t>
                                </m:r>
                                <m:r>
                                  <a:rPr lang="en-US" sz="2000" i="1">
                                    <a:latin typeface="Cambria Math"/>
                                  </a:rPr>
                                  <m:t>𝑡</m:t>
                                </m:r>
                              </m:num>
                              <m:den>
                                <m:r>
                                  <a:rPr lang="en-US" sz="2000" i="1">
                                    <a:latin typeface="Cambria Math"/>
                                  </a:rPr>
                                  <m:t>𝑃</m:t>
                                </m:r>
                                <m:r>
                                  <a:rPr lang="en-US" sz="2000" i="1" baseline="-25000">
                                    <a:latin typeface="Cambria Math"/>
                                  </a:rPr>
                                  <m:t>2</m:t>
                                </m:r>
                              </m:den>
                            </m:f>
                          </m:e>
                        </m:d>
                      </m:e>
                    </m:func>
                    <m:r>
                      <a:rPr lang="en-US" sz="2000" i="1">
                        <a:latin typeface="Cambria Math"/>
                      </a:rPr>
                      <m:t>+</m:t>
                    </m:r>
                    <m:r>
                      <a:rPr lang="en-US" sz="2000" b="0" i="1" smtClean="0">
                        <a:latin typeface="Cambria Math"/>
                      </a:rPr>
                      <m:t>𝑑</m:t>
                    </m:r>
                    <m:r>
                      <a:rPr lang="en-US" sz="2000" i="1">
                        <a:latin typeface="Cambria Math"/>
                      </a:rPr>
                      <m:t> </m:t>
                    </m:r>
                    <m:r>
                      <m:rPr>
                        <m:sty m:val="p"/>
                      </m:rPr>
                      <a:rPr lang="en-US" sz="2000">
                        <a:latin typeface="Cambria Math"/>
                      </a:rPr>
                      <m:t>sin</m:t>
                    </m:r>
                    <m:r>
                      <a:rPr lang="en-US" sz="2000" i="1">
                        <a:latin typeface="Cambria Math"/>
                      </a:rPr>
                      <m:t>⁡</m:t>
                    </m:r>
                    <m:d>
                      <m:dPr>
                        <m:ctrlPr>
                          <a:rPr lang="en-US" sz="2000" i="1">
                            <a:latin typeface="Cambria Math"/>
                          </a:rPr>
                        </m:ctrlPr>
                      </m:dPr>
                      <m:e>
                        <m:f>
                          <m:fPr>
                            <m:ctrlPr>
                              <a:rPr lang="en-US" sz="2000" i="1">
                                <a:latin typeface="Cambria Math"/>
                              </a:rPr>
                            </m:ctrlPr>
                          </m:fPr>
                          <m:num>
                            <m:r>
                              <a:rPr lang="en-US" sz="2000" b="0" i="1" smtClean="0">
                                <a:latin typeface="Cambria Math"/>
                              </a:rPr>
                              <m:t>4</m:t>
                            </m:r>
                            <m:r>
                              <m:rPr>
                                <m:sty m:val="p"/>
                              </m:rPr>
                              <a:rPr lang="el-GR" sz="2000" i="1">
                                <a:latin typeface="Cambria Math"/>
                              </a:rPr>
                              <m:t>π</m:t>
                            </m:r>
                            <m:r>
                              <a:rPr lang="en-US" sz="2000" i="1">
                                <a:latin typeface="Cambria Math"/>
                              </a:rPr>
                              <m:t>𝑡</m:t>
                            </m:r>
                          </m:num>
                          <m:den>
                            <m:r>
                              <a:rPr lang="en-US" sz="2000" i="1">
                                <a:latin typeface="Cambria Math"/>
                              </a:rPr>
                              <m:t>𝑃</m:t>
                            </m:r>
                            <m:r>
                              <a:rPr lang="en-US" sz="2000" i="1" baseline="-25000">
                                <a:latin typeface="Cambria Math"/>
                              </a:rPr>
                              <m:t>2</m:t>
                            </m:r>
                          </m:den>
                        </m:f>
                      </m:e>
                    </m:d>
                  </m:oMath>
                </a14:m>
                <a:r>
                  <a:rPr lang="cs-CZ" sz="2000" dirty="0" smtClean="0"/>
                  <a:t> </a:t>
                </a:r>
                <a:r>
                  <a:rPr lang="cs-CZ" sz="2000" dirty="0"/>
                  <a:t> - </a:t>
                </a:r>
                <a:r>
                  <a:rPr lang="cs-CZ" sz="2000" dirty="0" err="1">
                    <a:latin typeface="Arial Rounded MT Bold" panose="020F0704030504030204" pitchFamily="34" charset="0"/>
                  </a:rPr>
                  <a:t>first</a:t>
                </a:r>
                <a:r>
                  <a:rPr lang="cs-CZ" sz="2000" dirty="0">
                    <a:latin typeface="Arial Rounded MT Bold" panose="020F0704030504030204" pitchFamily="34" charset="0"/>
                  </a:rPr>
                  <a:t> </a:t>
                </a:r>
                <a:r>
                  <a:rPr lang="cs-CZ" sz="2000" dirty="0" err="1">
                    <a:latin typeface="Arial Rounded MT Bold" panose="020F0704030504030204" pitchFamily="34" charset="0"/>
                  </a:rPr>
                  <a:t>harmonic</a:t>
                </a:r>
                <a:endParaRPr lang="en-US" sz="2000" dirty="0">
                  <a:latin typeface="Arial Rounded MT Bold" panose="020F0704030504030204" pitchFamily="34" charset="0"/>
                </a:endParaRPr>
              </a:p>
              <a:p>
                <a:pPr>
                  <a:lnSpc>
                    <a:spcPct val="114000"/>
                  </a:lnSpc>
                  <a:spcBef>
                    <a:spcPts val="1200"/>
                  </a:spcBef>
                </a:pPr>
                <a:r>
                  <a:rPr lang="en-US" sz="2000" dirty="0" smtClean="0">
                    <a:latin typeface="Arial Rounded MT Bold" panose="020F0704030504030204" pitchFamily="34" charset="0"/>
                  </a:rPr>
                  <a:t>3</a:t>
                </a:r>
                <a:r>
                  <a:rPr lang="cs-CZ" sz="2000" dirty="0" smtClean="0">
                    <a:latin typeface="Arial Rounded MT Bold" panose="020F0704030504030204" pitchFamily="34" charset="0"/>
                  </a:rPr>
                  <a:t> (4)</a:t>
                </a:r>
                <a:r>
                  <a:rPr lang="en-US" sz="2000" dirty="0" smtClean="0">
                    <a:latin typeface="Arial Rounded MT Bold" panose="020F0704030504030204" pitchFamily="34" charset="0"/>
                  </a:rPr>
                  <a:t> </a:t>
                </a:r>
                <a:r>
                  <a:rPr lang="en-US" sz="2000" dirty="0">
                    <a:latin typeface="Arial Rounded MT Bold" panose="020F0704030504030204" pitchFamily="34" charset="0"/>
                  </a:rPr>
                  <a:t>parameters cannot express reality.</a:t>
                </a:r>
                <a:endParaRPr lang="cs-CZ" sz="2000" dirty="0">
                  <a:latin typeface="Arial Rounded MT Bold" panose="020F0704030504030204" pitchFamily="34" charset="0"/>
                </a:endParaRPr>
              </a:p>
              <a:p>
                <a:pPr>
                  <a:lnSpc>
                    <a:spcPct val="114000"/>
                  </a:lnSpc>
                  <a:spcBef>
                    <a:spcPts val="1200"/>
                  </a:spcBef>
                </a:pPr>
                <a:r>
                  <a:rPr lang="en-US" sz="2000" dirty="0">
                    <a:latin typeface="Arial Rounded MT Bold" panose="020F0704030504030204" pitchFamily="34" charset="0"/>
                  </a:rPr>
                  <a:t>Phenomenological model of the real light curve – (3-rd or higher harmonic polynomial) + model of trends in LC (at least linear function – two terms) and period </a:t>
                </a:r>
                <a:r>
                  <a:rPr lang="en-US" sz="2000" i="1" dirty="0">
                    <a:latin typeface="Arial Rounded MT Bold" panose="020F0704030504030204" pitchFamily="34" charset="0"/>
                  </a:rPr>
                  <a:t>P</a:t>
                </a:r>
                <a:r>
                  <a:rPr lang="en-US" sz="2000" dirty="0">
                    <a:latin typeface="Arial Rounded MT Bold" panose="020F0704030504030204" pitchFamily="34" charset="0"/>
                  </a:rPr>
                  <a:t> as a parameter.</a:t>
                </a:r>
                <a:endParaRPr lang="cs-CZ" sz="2000" dirty="0">
                  <a:latin typeface="Arial Rounded MT Bold" panose="020F0704030504030204" pitchFamily="34" charset="0"/>
                </a:endParaRPr>
              </a:p>
              <a:p>
                <a:pPr>
                  <a:lnSpc>
                    <a:spcPct val="114000"/>
                  </a:lnSpc>
                  <a:spcBef>
                    <a:spcPts val="1200"/>
                  </a:spcBef>
                </a:pPr>
                <a:r>
                  <a:rPr lang="en-US" sz="2000" dirty="0">
                    <a:latin typeface="Arial Rounded MT Bold" panose="020F0704030504030204" pitchFamily="34" charset="0"/>
                  </a:rPr>
                  <a:t>8 parameters, at least. Phase light curve and trend models should be tailored to the actually observed LC.</a:t>
                </a:r>
                <a:endParaRPr lang="cs-CZ" sz="2000" dirty="0">
                  <a:latin typeface="Arial Rounded MT Bold" panose="020F0704030504030204" pitchFamily="34" charset="0"/>
                </a:endParaRPr>
              </a:p>
              <a:p>
                <a:pPr>
                  <a:lnSpc>
                    <a:spcPct val="114000"/>
                  </a:lnSpc>
                  <a:spcBef>
                    <a:spcPts val="1200"/>
                  </a:spcBef>
                </a:pPr>
                <a:r>
                  <a:rPr lang="en-US" sz="2000" dirty="0" smtClean="0">
                    <a:latin typeface="Arial Rounded MT Bold" panose="020F0704030504030204" pitchFamily="34" charset="0"/>
                  </a:rPr>
                  <a:t>Modern tools</a:t>
                </a:r>
                <a:r>
                  <a:rPr lang="en-US" sz="2000" baseline="0" dirty="0" smtClean="0">
                    <a:latin typeface="Arial Rounded MT Bold" panose="020F0704030504030204" pitchFamily="34" charset="0"/>
                  </a:rPr>
                  <a:t> such as </a:t>
                </a:r>
                <a:r>
                  <a:rPr lang="en-US" sz="2000" noProof="0" dirty="0" smtClean="0">
                    <a:latin typeface="Arial Rounded MT Bold" panose="020F0704030504030204" pitchFamily="34" charset="0"/>
                  </a:rPr>
                  <a:t>chi-square approach, </a:t>
                </a:r>
                <a:r>
                  <a:rPr lang="en-US" sz="2000" dirty="0" smtClean="0">
                    <a:latin typeface="Arial Rounded MT Bold" panose="020F0704030504030204" pitchFamily="34" charset="0"/>
                  </a:rPr>
                  <a:t>robust regression</a:t>
                </a:r>
                <a:r>
                  <a:rPr lang="en-US" sz="2000" noProof="0" dirty="0" smtClean="0">
                    <a:latin typeface="Arial Rounded MT Bold" panose="020F0704030504030204" pitchFamily="34" charset="0"/>
                  </a:rPr>
                  <a:t>, bootstrapping, </a:t>
                </a:r>
                <a:r>
                  <a:rPr lang="en-US" sz="2000" dirty="0" smtClean="0">
                    <a:latin typeface="Arial Rounded MT Bold" panose="020F0704030504030204" pitchFamily="34" charset="0"/>
                  </a:rPr>
                  <a:t>etc. can be used to find parameters (including period-periods) and estimate their uncertainties.</a:t>
                </a:r>
              </a:p>
              <a:p>
                <a:pPr marL="0" indent="0">
                  <a:spcBef>
                    <a:spcPts val="1200"/>
                  </a:spcBef>
                  <a:buNone/>
                </a:pPr>
                <a:endParaRPr lang="cs-CZ" dirty="0"/>
              </a:p>
            </p:txBody>
          </p:sp>
        </mc:Choice>
        <mc:Fallback xmlns="">
          <p:sp>
            <p:nvSpPr>
              <p:cNvPr id="2" name="Zástupný symbol pro text 1"/>
              <p:cNvSpPr>
                <a:spLocks noGrp="1" noRot="1" noChangeAspect="1" noMove="1" noResize="1" noEditPoints="1" noAdjustHandles="1" noChangeArrowheads="1" noChangeShapeType="1" noTextEdit="1"/>
              </p:cNvSpPr>
              <p:nvPr>
                <p:ph type="body" idx="1"/>
              </p:nvPr>
            </p:nvSpPr>
            <p:spPr>
              <a:xfrm>
                <a:off x="457200" y="1600200"/>
                <a:ext cx="8229600" cy="4925144"/>
              </a:xfrm>
              <a:blipFill rotWithShape="1">
                <a:blip r:embed="rId2"/>
                <a:stretch>
                  <a:fillRect l="-667" r="-1259" b="-867"/>
                </a:stretch>
              </a:blipFill>
            </p:spPr>
            <p:txBody>
              <a:bodyPr/>
              <a:lstStyle/>
              <a:p>
                <a:r>
                  <a:rPr lang="cs-CZ">
                    <a:noFill/>
                  </a:rPr>
                  <a:t> </a:t>
                </a:r>
              </a:p>
            </p:txBody>
          </p:sp>
        </mc:Fallback>
      </mc:AlternateContent>
      <p:sp>
        <p:nvSpPr>
          <p:cNvPr id="3" name="Nadpis 2"/>
          <p:cNvSpPr>
            <a:spLocks noGrp="1"/>
          </p:cNvSpPr>
          <p:nvPr>
            <p:ph type="title"/>
          </p:nvPr>
        </p:nvSpPr>
        <p:spPr>
          <a:xfrm>
            <a:off x="457200" y="359465"/>
            <a:ext cx="8229600" cy="765279"/>
          </a:xfrm>
        </p:spPr>
        <p:txBody>
          <a:bodyPr>
            <a:normAutofit/>
          </a:bodyPr>
          <a:lstStyle/>
          <a:p>
            <a:r>
              <a:rPr lang="en-US" sz="2800" dirty="0" smtClean="0">
                <a:latin typeface="Arial Rounded MT Bold" panose="020F0704030504030204" pitchFamily="34" charset="0"/>
              </a:rPr>
              <a:t>Models of LC and trends</a:t>
            </a:r>
            <a:endParaRPr lang="cs-CZ" sz="2800" dirty="0">
              <a:latin typeface="Arial Rounded MT Bold" panose="020F07040305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8640"/>
            <a:ext cx="7992887" cy="633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90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6"/>
                                        </p:tgtEl>
                                      </p:cBhvr>
                                    </p:animEffect>
                                    <p:set>
                                      <p:cBhvr>
                                        <p:cTn id="32" dur="1" fill="hold">
                                          <p:stCondLst>
                                            <p:cond delay="499"/>
                                          </p:stCondLst>
                                        </p:cTn>
                                        <p:tgtEl>
                                          <p:spTgt spid="1026"/>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Templat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329A1A-65F1-45C2-8F63-031A9D9342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783</Words>
  <Application>Microsoft Office PowerPoint</Application>
  <PresentationFormat>Předvádění na obrazovce (4:3)</PresentationFormat>
  <Paragraphs>36</Paragraphs>
  <Slides>12</Slides>
  <Notes>1</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DesignTemplate</vt:lpstr>
      <vt:lpstr>                How far can we trust published TESS periods?     </vt:lpstr>
      <vt:lpstr>Introduction</vt:lpstr>
      <vt:lpstr>Prezentace aplikace PowerPoint</vt:lpstr>
      <vt:lpstr>Role of the initial phase on the period determination</vt:lpstr>
      <vt:lpstr>Prezentace aplikace PowerPoint</vt:lpstr>
      <vt:lpstr>Influence of the LC trend</vt:lpstr>
      <vt:lpstr>Prezentace aplikace PowerPoint</vt:lpstr>
      <vt:lpstr>Prezentace aplikace PowerPoint</vt:lpstr>
      <vt:lpstr>Models of LC and trends</vt:lpstr>
      <vt:lpstr>Prezentace aplikace PowerPoint</vt:lpstr>
      <vt:lpstr>Prezentace aplikace PowerPoint</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2016-09-17T07:25:30Z</dcterms:created>
  <dcterms:modified xsi:type="dcterms:W3CDTF">2019-09-08T21:38:34Z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