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98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74" r:id="rId6"/>
    <p:sldId id="283" r:id="rId7"/>
    <p:sldId id="272" r:id="rId8"/>
    <p:sldId id="284" r:id="rId9"/>
    <p:sldId id="285" r:id="rId10"/>
    <p:sldId id="286" r:id="rId11"/>
    <p:sldId id="279" r:id="rId12"/>
    <p:sldId id="287" r:id="rId13"/>
    <p:sldId id="289" r:id="rId14"/>
    <p:sldId id="290" r:id="rId15"/>
    <p:sldId id="266" r:id="rId16"/>
    <p:sldId id="277" r:id="rId17"/>
    <p:sldId id="291" r:id="rId18"/>
    <p:sldId id="278" r:id="rId19"/>
    <p:sldId id="295" r:id="rId20"/>
    <p:sldId id="294" r:id="rId21"/>
    <p:sldId id="296" r:id="rId22"/>
    <p:sldId id="297" r:id="rId23"/>
    <p:sldId id="298" r:id="rId24"/>
    <p:sldId id="299" r:id="rId25"/>
    <p:sldId id="301" r:id="rId26"/>
    <p:sldId id="292" r:id="rId27"/>
    <p:sldId id="280" r:id="rId28"/>
    <p:sldId id="2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DC77"/>
    <a:srgbClr val="7DDCB8"/>
    <a:srgbClr val="206684"/>
    <a:srgbClr val="5FDBCC"/>
    <a:srgbClr val="7E5686"/>
    <a:srgbClr val="131E26"/>
    <a:srgbClr val="547B8A"/>
    <a:srgbClr val="132028"/>
    <a:srgbClr val="072C8B"/>
    <a:srgbClr val="2D9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65" autoAdjust="0"/>
    <p:restoredTop sz="94660"/>
  </p:normalViewPr>
  <p:slideViewPr>
    <p:cSldViewPr snapToGrid="0">
      <p:cViewPr varScale="1">
        <p:scale>
          <a:sx n="94" d="100"/>
          <a:sy n="94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887592E-9A86-8E46-9B60-9EEF85B24517}" type="datetime1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/>
              <a:t>Angela Kochoska: Beyond DC and MCMC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8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A5A-85F0-C846-887B-A1411E631624}" type="datetime1">
              <a:rPr lang="en-US" smtClean="0"/>
              <a:t>9/10/19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Angela Kochoska: Beyond DC and MCMC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24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3"/>
            <a:ext cx="10820400" cy="273300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0749D1E-9715-6948-BDC4-86C45FC8F854}" type="datetime1">
              <a:rPr lang="en-US" smtClean="0"/>
              <a:t>9/10/19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/>
              <a:t>Angela Kochoska: Beyond DC and MCMC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6F12CB2-7F2C-47B9-AE70-22A94B49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53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BB3946F-F218-D940-AA0D-E9BFD38B4B46}" type="datetime1">
              <a:rPr lang="en-US" smtClean="0"/>
              <a:t>9/10/19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/>
              <a:t>Angela Kochoska: Beyond DC and MCMC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6F12CB2-7F2C-47B9-AE70-22A94B49F2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3714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AD0084D-2101-B945-A713-DFB1C8820C59}" type="datetime1">
              <a:rPr lang="en-US" smtClean="0"/>
              <a:t>9/10/19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r>
              <a:rPr lang="en-US"/>
              <a:t>Angela Kochoska: Beyond DC and MCMC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6F12CB2-7F2C-47B9-AE70-22A94B49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27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9643-A981-A942-BD74-2A7CCE958CB9}" type="datetime1">
              <a:rPr lang="en-US" smtClean="0"/>
              <a:t>9/10/19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Angela Kochoska: Beyond DC and MCMC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148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C11C0-20CE-EF4D-951B-AFBAE41AB08D}" type="datetime1">
              <a:rPr lang="en-US" smtClean="0"/>
              <a:t>9/10/19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Angela Kochoska: Beyond DC and MCMC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644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0CE7-CEB7-B542-BB5F-92640F46B3CE}" type="datetime1">
              <a:rPr lang="en-US" smtClean="0"/>
              <a:t>9/10/19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Angela Kochoska: Beyond DC and MCMC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038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FC8C4A3-9ED1-EF44-9EA8-511042E7E475}" type="datetime1">
              <a:rPr lang="en-US" smtClean="0"/>
              <a:t>9/10/19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r>
              <a:rPr lang="en-US"/>
              <a:t>Angela Kochoska: Beyond DC and MCMC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6F12CB2-7F2C-47B9-AE70-22A94B49F2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9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79466"/>
            <a:ext cx="10820400" cy="47392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99DAE-1FF0-CF49-8CAF-BEC39351DD5B}" type="datetime1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Angela Kochoska: Beyond DC and MCMC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26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641725"/>
            <a:ext cx="10828867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rgbClr val="131E2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22C9D9F-0E06-0945-ADFF-726104FB78D2}" type="datetime1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r>
              <a:rPr lang="en-US"/>
              <a:t>Angela Kochoska: Beyond DC and MCMC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16627"/>
            <a:ext cx="5334000" cy="460205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16627"/>
            <a:ext cx="5334000" cy="460205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5789C-DE57-8E47-ABC6-5C6844EC8A5B}" type="datetime1">
              <a:rPr lang="en-US" smtClean="0"/>
              <a:t>9/10/19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Angela Kochoska: Beyond DC and MCMC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8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10820400" cy="1295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83802"/>
            <a:ext cx="530860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183802"/>
            <a:ext cx="5334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1B01-B7F3-0249-A476-85B199BEE8B9}" type="datetime1">
              <a:rPr lang="en-US" smtClean="0"/>
              <a:t>9/10/19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Angela Kochoska: Beyond DC and MCMC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3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1100-68B8-BB40-8223-96ACAD18FC54}" type="datetime1">
              <a:rPr lang="en-US" smtClean="0"/>
              <a:t>9/10/19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Angela Kochoska: Beyond DC and MCMC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21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3DF0-1D76-0941-A902-275397F02EDE}" type="datetime1">
              <a:rPr lang="en-US" smtClean="0"/>
              <a:t>9/10/19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Angela Kochoska: Beyond DC and MCMC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7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6759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484121"/>
            <a:ext cx="4114800" cy="373456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99A84-0F20-024E-BB86-8968C42D8DB4}" type="datetime1">
              <a:rPr lang="en-US" smtClean="0"/>
              <a:t>9/10/19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Angela Kochoska: Beyond DC and MCMC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81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1241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488601"/>
            <a:ext cx="6873240" cy="373008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99B3-7CFC-1C4E-BC79-9AEC93375854}" type="datetime1">
              <a:rPr lang="en-US" smtClean="0"/>
              <a:t>9/10/19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Angela Kochoska: Beyond DC and MCMC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9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86438"/>
            <a:ext cx="108204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63" y="1479466"/>
            <a:ext cx="12175537" cy="4739219"/>
          </a:xfrm>
          <a:prstGeom prst="rect">
            <a:avLst/>
          </a:prstGeom>
          <a:solidFill>
            <a:schemeClr val="tx1">
              <a:alpha val="9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0658" y="6355843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24791-05C5-DC42-9553-98BEEBC60187}" type="datetime1">
              <a:rPr lang="en-US" smtClean="0"/>
              <a:t>9/10/19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5621694" cy="3656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Angela </a:t>
            </a:r>
            <a:r>
              <a:rPr lang="en-US" dirty="0" err="1"/>
              <a:t>Kochoska</a:t>
            </a:r>
            <a:r>
              <a:rPr lang="en-US" dirty="0"/>
              <a:t>: Beyond DC and MCMC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4662" y="6355844"/>
            <a:ext cx="2041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12CB2-7F2C-47B9-AE70-22A94B49F23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A08A5B-C653-814D-83A7-13E5A691B61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0475" y="4914981"/>
            <a:ext cx="896556" cy="324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877170-0965-764D-95F8-968ADD8D69E0}"/>
              </a:ext>
            </a:extLst>
          </p:cNvPr>
          <p:cNvSpPr txBox="1"/>
          <p:nvPr userDrawn="1"/>
        </p:nvSpPr>
        <p:spPr>
          <a:xfrm rot="16200000">
            <a:off x="-2113768" y="2546065"/>
            <a:ext cx="388867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200" dirty="0">
                <a:solidFill>
                  <a:schemeClr val="bg1">
                    <a:lumMod val="65000"/>
                  </a:schemeClr>
                </a:solidFill>
              </a:rPr>
              <a:t>Find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 m</a:t>
            </a:r>
            <a:r>
              <a:rPr lang="bs-Latn-BA" sz="1200" dirty="0">
                <a:solidFill>
                  <a:schemeClr val="bg1">
                    <a:lumMod val="65000"/>
                  </a:schemeClr>
                </a:solidFill>
              </a:rPr>
              <a:t>ore PowerPoint templates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bs-Latn-BA" sz="1200" b="1" baseline="0" dirty="0">
                <a:solidFill>
                  <a:schemeClr val="bg1">
                    <a:lumMod val="65000"/>
                  </a:schemeClr>
                </a:solidFill>
              </a:rPr>
              <a:t>prezentr.com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801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  <p:sldLayoutId id="2147484003" r:id="rId15"/>
    <p:sldLayoutId id="2147484004" r:id="rId16"/>
    <p:sldLayoutId id="2147484005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7E568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20668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mattpitkin.github.io/samplers-demo/pages/samplers-samplers-everywhere/#PyMC3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cikit-learn.org/stable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gecheline/fitting_playground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scipy/reference/optimize.html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1593" y="777469"/>
            <a:ext cx="9701134" cy="23876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rgbClr val="7DDCB8"/>
                </a:solidFill>
              </a:rPr>
              <a:t>Beyond DC and MCMC: </a:t>
            </a:r>
            <a:r>
              <a:rPr lang="en-US" sz="4400" dirty="0">
                <a:solidFill>
                  <a:schemeClr val="tx1"/>
                </a:solidFill>
              </a:rPr>
              <a:t>alternative algorithms and approaches to fitting light curves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473754"/>
            <a:ext cx="12192000" cy="46855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Angela </a:t>
            </a:r>
            <a:r>
              <a:rPr lang="en-US" sz="2400" b="1" dirty="0" err="1"/>
              <a:t>Kochoska</a:t>
            </a:r>
            <a:r>
              <a:rPr lang="en-US" sz="2400" dirty="0"/>
              <a:t>, Kyle Conroy, Kelly Hambleton, Andrej </a:t>
            </a:r>
            <a:r>
              <a:rPr lang="en-US" sz="2400" dirty="0" err="1"/>
              <a:t>Prša</a:t>
            </a:r>
            <a:endParaRPr lang="en-US" sz="2400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81AC629-1F17-514D-9A14-5F0FEC4108F5}"/>
              </a:ext>
            </a:extLst>
          </p:cNvPr>
          <p:cNvSpPr txBox="1">
            <a:spLocks/>
          </p:cNvSpPr>
          <p:nvPr/>
        </p:nvSpPr>
        <p:spPr>
          <a:xfrm>
            <a:off x="2713488" y="4985701"/>
            <a:ext cx="7745145" cy="569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72C8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72C8B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72C8B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72C8B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72C8B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C000"/>
                </a:solidFill>
              </a:rPr>
              <a:t>10 September 2019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914611-B981-5140-9FB0-3A7FC6571BEE}"/>
              </a:ext>
            </a:extLst>
          </p:cNvPr>
          <p:cNvSpPr txBox="1">
            <a:spLocks/>
          </p:cNvSpPr>
          <p:nvPr/>
        </p:nvSpPr>
        <p:spPr>
          <a:xfrm>
            <a:off x="4000972" y="5863517"/>
            <a:ext cx="7745145" cy="7347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72C8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72C8B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72C8B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72C8B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72C8B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i="1" dirty="0">
                <a:solidFill>
                  <a:schemeClr val="tx1"/>
                </a:solidFill>
              </a:rPr>
              <a:t>Universe of Binaries, Binaries in the Universe</a:t>
            </a:r>
          </a:p>
          <a:p>
            <a:pPr algn="r"/>
            <a:r>
              <a:rPr lang="en-US" dirty="0" err="1">
                <a:solidFill>
                  <a:schemeClr val="tx1"/>
                </a:solidFill>
              </a:rPr>
              <a:t>Telč</a:t>
            </a:r>
            <a:r>
              <a:rPr lang="en-US" dirty="0">
                <a:solidFill>
                  <a:schemeClr val="tx1"/>
                </a:solidFill>
              </a:rPr>
              <a:t>, Czech Republic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6ECC6-0A9E-1C4B-A56B-5C8008737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2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97EA2-E6E7-2F45-ACE3-1AAAFFE6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153" y="3431661"/>
            <a:ext cx="8260976" cy="727962"/>
          </a:xfrm>
        </p:spPr>
        <p:txBody>
          <a:bodyPr>
            <a:normAutofit/>
          </a:bodyPr>
          <a:lstStyle/>
          <a:p>
            <a:r>
              <a:rPr lang="en-US" sz="3200" dirty="0"/>
              <a:t>TAKEAWAYS from the minimizers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15CC2-3C82-E94E-8F59-CA2548485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153" y="4455750"/>
            <a:ext cx="8332694" cy="2124346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There is no perfect minimizer</a:t>
            </a:r>
          </a:p>
          <a:p>
            <a:pPr lvl="1"/>
            <a:r>
              <a:rPr lang="en-US" dirty="0">
                <a:solidFill>
                  <a:srgbClr val="52DC77"/>
                </a:solidFill>
              </a:rPr>
              <a:t>Due to the complexity of our model</a:t>
            </a:r>
          </a:p>
          <a:p>
            <a:r>
              <a:rPr lang="en-US" dirty="0">
                <a:solidFill>
                  <a:srgbClr val="FFC000"/>
                </a:solidFill>
              </a:rPr>
              <a:t>Global is better than local</a:t>
            </a:r>
          </a:p>
          <a:p>
            <a:pPr lvl="1"/>
            <a:r>
              <a:rPr lang="en-US" dirty="0">
                <a:solidFill>
                  <a:srgbClr val="52DC77"/>
                </a:solidFill>
              </a:rPr>
              <a:t>Con: global minimizers take much longer than local minimizers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E1423-0D66-A64F-8089-6192AC4A5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19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9771F-B977-5247-BD65-E9131CCC7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2952" y="419064"/>
            <a:ext cx="4079631" cy="2474741"/>
          </a:xfrm>
        </p:spPr>
        <p:txBody>
          <a:bodyPr anchor="ctr">
            <a:normAutofit/>
          </a:bodyPr>
          <a:lstStyle/>
          <a:p>
            <a:r>
              <a:rPr lang="en-US" sz="4400" dirty="0"/>
              <a:t>The fitting playground: SAMPLERS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C7328-2D58-1B40-BC4C-4D16FFDEF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52952" y="2893805"/>
            <a:ext cx="4079631" cy="3629466"/>
          </a:xfrm>
          <a:noFill/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Is MCMC the Holy Grail?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Yes, If you’re already close to the global minimum</a:t>
            </a:r>
          </a:p>
          <a:p>
            <a:r>
              <a:rPr lang="en-US" sz="2400" dirty="0">
                <a:solidFill>
                  <a:srgbClr val="FFC000"/>
                </a:solidFill>
              </a:rPr>
              <a:t>Are there samplers that can be used for wide parameter space exploration?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Nested sampling, Hamiltonian MC?</a:t>
            </a:r>
          </a:p>
          <a:p>
            <a:pPr lvl="1"/>
            <a:endParaRPr lang="en-US" sz="2200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30FBEC-1952-C04D-89BD-108544609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2" y="292455"/>
            <a:ext cx="6947459" cy="62308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E6746-429F-9346-959C-E9975B5B080A}"/>
              </a:ext>
            </a:extLst>
          </p:cNvPr>
          <p:cNvSpPr/>
          <p:nvPr/>
        </p:nvSpPr>
        <p:spPr>
          <a:xfrm>
            <a:off x="3420833" y="5892037"/>
            <a:ext cx="42321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http://mattpitkin.github.io/samplers-demo/pages/samplers-samplers-everywhere</a:t>
            </a: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B0BFF6-A219-844B-85DE-2CB5B0679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43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6F6DB-1BFD-AB45-BBFD-3D8539F7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Phoetting</a:t>
            </a:r>
            <a:r>
              <a:rPr lang="en-US" dirty="0"/>
              <a:t> </a:t>
            </a:r>
            <a:r>
              <a:rPr lang="en-US" dirty="0" err="1"/>
              <a:t>lc</a:t>
            </a:r>
            <a:r>
              <a:rPr lang="en-US" dirty="0"/>
              <a:t> and SAMPLERS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BCD5F-D3CF-B645-89DE-949ADF8CB7BE}"/>
              </a:ext>
            </a:extLst>
          </p:cNvPr>
          <p:cNvSpPr txBox="1"/>
          <p:nvPr/>
        </p:nvSpPr>
        <p:spPr>
          <a:xfrm>
            <a:off x="8695765" y="1017801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(a work in </a:t>
            </a:r>
            <a:r>
              <a:rPr lang="en-US" sz="2400" dirty="0" err="1"/>
              <a:t>progess</a:t>
            </a:r>
            <a:r>
              <a:rPr lang="en-US" sz="2400" dirty="0"/>
              <a:t>…)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E3F81-CCCE-5E4F-99B7-F3FEB20C2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3" y="1523879"/>
            <a:ext cx="4987036" cy="4987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055DD-8652-854F-8BAE-8395A367E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60" y="1919332"/>
            <a:ext cx="6117687" cy="4591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BF7AF7-370A-B44E-9125-764D88AA9422}"/>
              </a:ext>
            </a:extLst>
          </p:cNvPr>
          <p:cNvSpPr txBox="1"/>
          <p:nvPr/>
        </p:nvSpPr>
        <p:spPr>
          <a:xfrm rot="19451449">
            <a:off x="3480908" y="2633496"/>
            <a:ext cx="43027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BAD MCMC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A1B187-EE1D-F844-A609-5D4993C4DF5F}"/>
              </a:ext>
            </a:extLst>
          </p:cNvPr>
          <p:cNvSpPr txBox="1"/>
          <p:nvPr/>
        </p:nvSpPr>
        <p:spPr>
          <a:xfrm>
            <a:off x="408384" y="1017801"/>
            <a:ext cx="7292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Treating MCMC as search algorithm/minimizer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82718-9E40-1048-864E-26C3D7FD9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6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6F6DB-1BFD-AB45-BBFD-3D8539F7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Phoetting</a:t>
            </a:r>
            <a:r>
              <a:rPr lang="en-US" dirty="0"/>
              <a:t> </a:t>
            </a:r>
            <a:r>
              <a:rPr lang="en-US" dirty="0" err="1"/>
              <a:t>lc</a:t>
            </a:r>
            <a:r>
              <a:rPr lang="en-US" dirty="0"/>
              <a:t> and SAMPLERS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BCD5F-D3CF-B645-89DE-949ADF8CB7BE}"/>
              </a:ext>
            </a:extLst>
          </p:cNvPr>
          <p:cNvSpPr txBox="1"/>
          <p:nvPr/>
        </p:nvSpPr>
        <p:spPr>
          <a:xfrm>
            <a:off x="8695765" y="1017801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(a work in </a:t>
            </a:r>
            <a:r>
              <a:rPr lang="en-US" sz="2400" dirty="0" err="1"/>
              <a:t>progess</a:t>
            </a:r>
            <a:r>
              <a:rPr lang="en-US" sz="2400" dirty="0"/>
              <a:t>…)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E3F81-CCCE-5E4F-99B7-F3FEB20C2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3" y="1523879"/>
            <a:ext cx="4987036" cy="4987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055DD-8652-854F-8BAE-8395A367E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60" y="1919332"/>
            <a:ext cx="6117687" cy="45915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A1B187-EE1D-F844-A609-5D4993C4DF5F}"/>
              </a:ext>
            </a:extLst>
          </p:cNvPr>
          <p:cNvSpPr txBox="1"/>
          <p:nvPr/>
        </p:nvSpPr>
        <p:spPr>
          <a:xfrm>
            <a:off x="408384" y="1017801"/>
            <a:ext cx="8058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Sampling in a tight ball around the global minimum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A9E45F-3D09-2A44-9288-A4F7F60810C0}"/>
              </a:ext>
            </a:extLst>
          </p:cNvPr>
          <p:cNvSpPr txBox="1"/>
          <p:nvPr/>
        </p:nvSpPr>
        <p:spPr>
          <a:xfrm rot="19451449">
            <a:off x="3135334" y="2633496"/>
            <a:ext cx="49939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52DC77"/>
                </a:solidFill>
              </a:rPr>
              <a:t>GOOD MCMC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1DCF1D5-5947-BE45-8777-5F96E67B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6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6F6DB-1BFD-AB45-BBFD-3D8539F7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Phoetting</a:t>
            </a:r>
            <a:r>
              <a:rPr lang="en-US" dirty="0"/>
              <a:t> </a:t>
            </a:r>
            <a:r>
              <a:rPr lang="en-US" dirty="0" err="1"/>
              <a:t>lc</a:t>
            </a:r>
            <a:r>
              <a:rPr lang="en-US" dirty="0"/>
              <a:t> and SAMPLERS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BCD5F-D3CF-B645-89DE-949ADF8CB7BE}"/>
              </a:ext>
            </a:extLst>
          </p:cNvPr>
          <p:cNvSpPr txBox="1"/>
          <p:nvPr/>
        </p:nvSpPr>
        <p:spPr>
          <a:xfrm>
            <a:off x="8695765" y="1017801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(a work in </a:t>
            </a:r>
            <a:r>
              <a:rPr lang="en-US" sz="2400" dirty="0" err="1"/>
              <a:t>progess</a:t>
            </a:r>
            <a:r>
              <a:rPr lang="en-US" sz="2400" dirty="0"/>
              <a:t>…)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A1B187-EE1D-F844-A609-5D4993C4DF5F}"/>
              </a:ext>
            </a:extLst>
          </p:cNvPr>
          <p:cNvSpPr txBox="1"/>
          <p:nvPr/>
        </p:nvSpPr>
        <p:spPr>
          <a:xfrm>
            <a:off x="408384" y="1017801"/>
            <a:ext cx="8012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Parameter space exploration with nested sampling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BA1DCB-0F39-F948-9C96-72F8556AE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94" y="1541021"/>
            <a:ext cx="5196840" cy="51968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F99FB3-A51B-6D4E-B2C4-37D449A13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41021"/>
            <a:ext cx="5196840" cy="5196840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B2E5B02-1EA8-D649-B558-53D21D7E0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94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77B8FB-6B10-C842-9CC2-73D66FFF1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04" y="123502"/>
            <a:ext cx="8153056" cy="6522444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2509C-7744-1D4D-9667-41BEEBEF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04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9771F-B977-5247-BD65-E9131CCC7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9483" y="377103"/>
            <a:ext cx="3472517" cy="2474741"/>
          </a:xfrm>
        </p:spPr>
        <p:txBody>
          <a:bodyPr anchor="ctr">
            <a:normAutofit fontScale="90000"/>
          </a:bodyPr>
          <a:lstStyle/>
          <a:p>
            <a:r>
              <a:rPr lang="en-US" sz="4400" dirty="0"/>
              <a:t>The fitting playground: MACHINE LEARNING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C7328-2D58-1B40-BC4C-4D16FFDEF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0498" y="2851844"/>
            <a:ext cx="3010486" cy="3545059"/>
          </a:xfrm>
          <a:noFill/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Large datasets </a:t>
            </a:r>
            <a:r>
              <a:rPr lang="en-US" sz="2400" dirty="0">
                <a:solidFill>
                  <a:srgbClr val="FFC000"/>
                </a:solidFill>
                <a:sym typeface="Wingdings" pitchFamily="2" charset="2"/>
              </a:rPr>
              <a:t>and simultaneous fitting of multiple light curves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Can we reliably estimate the parameter values or approximations of the global minimum using ML methods?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endParaRPr lang="en-US" sz="22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5D529-E9FE-3B49-9CE6-A3999BEA8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3" y="377103"/>
            <a:ext cx="8417770" cy="6019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11DBF-72E1-E84B-862F-FAD032F1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15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F9EE2C-1BA8-CF47-A58E-E2465DC33763}"/>
              </a:ext>
            </a:extLst>
          </p:cNvPr>
          <p:cNvSpPr/>
          <p:nvPr/>
        </p:nvSpPr>
        <p:spPr>
          <a:xfrm>
            <a:off x="6021327" y="6058349"/>
            <a:ext cx="30707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https://scikit-learn.org/stable/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4384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BF27F-D528-1F43-B36E-0751DC53B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2387"/>
            <a:ext cx="10820400" cy="37326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simple approach:</a:t>
            </a:r>
          </a:p>
          <a:p>
            <a:pPr lvl="1"/>
            <a:r>
              <a:rPr lang="en-US" dirty="0"/>
              <a:t>Build a database of precomputed light curves</a:t>
            </a:r>
          </a:p>
          <a:p>
            <a:pPr lvl="1"/>
            <a:r>
              <a:rPr lang="en-US" dirty="0"/>
              <a:t>Compare your light curve to the database and extract parameters from the database parameters of the nearest neighbors</a:t>
            </a:r>
          </a:p>
          <a:p>
            <a:pPr lvl="1"/>
            <a:r>
              <a:rPr lang="en-US" dirty="0" err="1"/>
              <a:t>Phoetting</a:t>
            </a:r>
            <a:r>
              <a:rPr lang="en-US" dirty="0"/>
              <a:t> LC: 100 nearest neighbors from a database of 100,000 synthetic LCs</a:t>
            </a:r>
          </a:p>
          <a:p>
            <a:pPr lvl="1"/>
            <a:r>
              <a:rPr lang="en-US" dirty="0"/>
              <a:t>Compute parameter values from distance-weighted mean of NNs</a:t>
            </a:r>
          </a:p>
          <a:p>
            <a:pPr lvl="1"/>
            <a:r>
              <a:rPr lang="en-US" dirty="0"/>
              <a:t>Compute parameter ranges from min/max values among the NNs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256B68-E57B-FE4B-982F-30C627EFD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Phoetting</a:t>
            </a:r>
            <a:r>
              <a:rPr lang="en-US" dirty="0"/>
              <a:t> </a:t>
            </a:r>
            <a:r>
              <a:rPr lang="en-US" dirty="0" err="1"/>
              <a:t>lc</a:t>
            </a:r>
            <a:r>
              <a:rPr lang="en-US" dirty="0"/>
              <a:t> and machine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0B52D-249C-9145-A3A9-887FA05A5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11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6F6DB-1BFD-AB45-BBFD-3D8539F7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Phoetting</a:t>
            </a:r>
            <a:r>
              <a:rPr lang="en-US" dirty="0"/>
              <a:t> </a:t>
            </a:r>
            <a:r>
              <a:rPr lang="en-US" dirty="0" err="1"/>
              <a:t>lc</a:t>
            </a:r>
            <a:r>
              <a:rPr lang="en-US" dirty="0"/>
              <a:t> and machine learning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DE49F-19E9-954B-9476-CD5A82CEF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084964A-4FAD-714A-9F75-6EFC4A5A7E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171509"/>
              </p:ext>
            </p:extLst>
          </p:nvPr>
        </p:nvGraphicFramePr>
        <p:xfrm>
          <a:off x="2032000" y="2276604"/>
          <a:ext cx="8128000" cy="40792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405937091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3642105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70433952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13283147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7744345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FFC000"/>
                          </a:solidFill>
                        </a:rPr>
                        <a:t>dw</a:t>
                      </a:r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-mean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2DC77"/>
                          </a:solidFill>
                        </a:rPr>
                        <a:t>true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054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0.764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2DC77"/>
                          </a:solidFill>
                        </a:rPr>
                        <a:t>0.765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565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incl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80.915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85.925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89.996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2DC77"/>
                          </a:solidFill>
                        </a:rPr>
                        <a:t>87.3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50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r1+r2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0.397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2DC77"/>
                          </a:solidFill>
                        </a:rPr>
                        <a:t>0.3817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491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r2/r1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0.678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2DC77"/>
                          </a:solidFill>
                        </a:rPr>
                        <a:t>0.6394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552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Teff1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6053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2DC77"/>
                          </a:solidFill>
                        </a:rPr>
                        <a:t>6332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226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T2/T1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0.879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2DC77"/>
                          </a:solidFill>
                        </a:rPr>
                        <a:t>0.8678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867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esinw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0.145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2DC77"/>
                          </a:solidFill>
                        </a:rPr>
                        <a:t>0.1379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214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ecosw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0.031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2DC77"/>
                          </a:solidFill>
                        </a:rPr>
                        <a:t>0.03339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140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pblum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11.75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2DC77"/>
                          </a:solidFill>
                        </a:rPr>
                        <a:t>12.5664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590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0.045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2DC77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566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063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ECDA8-5CFB-0145-B90A-9BC8732C2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9877" y="3233530"/>
            <a:ext cx="7901609" cy="3122315"/>
          </a:xfrm>
          <a:noFill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Purely synthetic test of the parameter space of contact binaries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 database of 100,000 CBs in random values spanning the whole physical space of [q, FF, </a:t>
            </a:r>
            <a:r>
              <a:rPr lang="en-US" dirty="0" err="1">
                <a:solidFill>
                  <a:schemeClr val="tx1"/>
                </a:solidFill>
              </a:rPr>
              <a:t>incl</a:t>
            </a:r>
            <a:r>
              <a:rPr lang="en-US" dirty="0">
                <a:solidFill>
                  <a:schemeClr val="tx1"/>
                </a:solidFill>
              </a:rPr>
              <a:t>, T2/T1]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 test set of 100 CBs with known parameter values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NN (with filtering) to extract values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D49F8-9815-0D48-9AB0-3B973F2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6920EE9-E138-7B4A-9DC7-DB3A8BA10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791" y="1723690"/>
            <a:ext cx="10820400" cy="1293028"/>
          </a:xfrm>
        </p:spPr>
        <p:txBody>
          <a:bodyPr/>
          <a:lstStyle/>
          <a:p>
            <a:r>
              <a:rPr lang="en-US" dirty="0"/>
              <a:t>ML– not always so SIMPLE</a:t>
            </a:r>
          </a:p>
        </p:txBody>
      </p:sp>
    </p:spTree>
    <p:extLst>
      <p:ext uri="{BB962C8B-B14F-4D97-AF65-F5344CB8AC3E}">
        <p14:creationId xmlns:p14="http://schemas.microsoft.com/office/powerpoint/2010/main" val="1572722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07515"/>
            <a:ext cx="10709031" cy="3310898"/>
          </a:xfrm>
        </p:spPr>
        <p:txBody>
          <a:bodyPr>
            <a:normAutofit/>
          </a:bodyPr>
          <a:lstStyle/>
          <a:p>
            <a:r>
              <a:rPr lang="en-US" dirty="0"/>
              <a:t>Fitting with phoebe 2 </a:t>
            </a:r>
            <a:r>
              <a:rPr lang="en-US" dirty="0">
                <a:solidFill>
                  <a:srgbClr val="FFC000"/>
                </a:solidFill>
              </a:rPr>
              <a:t>(</a:t>
            </a:r>
            <a:r>
              <a:rPr lang="en-US" dirty="0" err="1">
                <a:solidFill>
                  <a:srgbClr val="FFC000"/>
                </a:solidFill>
              </a:rPr>
              <a:t>phoetting</a:t>
            </a:r>
            <a:r>
              <a:rPr lang="en-US" dirty="0">
                <a:solidFill>
                  <a:srgbClr val="FFC000"/>
                </a:solidFill>
              </a:rPr>
              <a:t>)</a:t>
            </a:r>
          </a:p>
          <a:p>
            <a:pPr lvl="1"/>
            <a:r>
              <a:rPr lang="en-US" dirty="0"/>
              <a:t>python offers so many options – which ones should we focus on?</a:t>
            </a:r>
          </a:p>
          <a:p>
            <a:pPr lvl="2"/>
            <a:r>
              <a:rPr lang="en-US" dirty="0"/>
              <a:t>Minimizers?</a:t>
            </a:r>
          </a:p>
          <a:p>
            <a:pPr lvl="2"/>
            <a:r>
              <a:rPr lang="en-US" dirty="0"/>
              <a:t>Samplers?</a:t>
            </a:r>
          </a:p>
          <a:p>
            <a:pPr lvl="2"/>
            <a:r>
              <a:rPr lang="en-US" dirty="0"/>
              <a:t>Machine learning?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Do we really understand our methods?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F3F64-3481-A142-93E3-AAD917E77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71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2F874-63FE-244C-B199-1D7025EFC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ML– not always so SIMPLE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7CD502-643A-6E41-8AA2-A4FCB4B2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19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746390-E486-BA4A-AD95-ECB3F202A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5559" r="7759" b="5559"/>
          <a:stretch/>
        </p:blipFill>
        <p:spPr>
          <a:xfrm>
            <a:off x="1298713" y="1479466"/>
            <a:ext cx="9594574" cy="487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4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2F874-63FE-244C-B199-1D7025EFC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ML– not always so SIMPLE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7CD502-643A-6E41-8AA2-A4FCB4B2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20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746390-E486-BA4A-AD95-ECB3F202A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t="6043" r="6836" b="6112"/>
          <a:stretch/>
        </p:blipFill>
        <p:spPr>
          <a:xfrm>
            <a:off x="1306878" y="1477045"/>
            <a:ext cx="9578243" cy="488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61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2F874-63FE-244C-B199-1D7025EFC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ML– not always so SIMPLE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7CD502-643A-6E41-8AA2-A4FCB4B2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21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746390-E486-BA4A-AD95-ECB3F202A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773" r="6848" b="4741"/>
          <a:stretch/>
        </p:blipFill>
        <p:spPr>
          <a:xfrm>
            <a:off x="1387388" y="1479467"/>
            <a:ext cx="9417223" cy="487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52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2F874-63FE-244C-B199-1D7025EFC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ML– not always so SIMPLE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7CD502-643A-6E41-8AA2-A4FCB4B2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0CA1C3-DC58-7249-BA24-876CB10BA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47" y="1193009"/>
            <a:ext cx="7076662" cy="54492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E773EB-C13A-FF42-AC43-FA37076B93DC}"/>
              </a:ext>
            </a:extLst>
          </p:cNvPr>
          <p:cNvSpPr txBox="1"/>
          <p:nvPr/>
        </p:nvSpPr>
        <p:spPr>
          <a:xfrm>
            <a:off x="8731672" y="2491410"/>
            <a:ext cx="31985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Dimensionality reduction to visualize the parameter space configuration </a:t>
            </a:r>
            <a:r>
              <a:rPr lang="en-US" sz="2800" dirty="0">
                <a:solidFill>
                  <a:srgbClr val="FFC000"/>
                </a:solidFill>
                <a:sym typeface="Wingdings" pitchFamily="2" charset="2"/>
              </a:rPr>
              <a:t>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</a:p>
          <a:p>
            <a:r>
              <a:rPr lang="en-US" sz="2800" dirty="0">
                <a:solidFill>
                  <a:srgbClr val="FFC000"/>
                </a:solidFill>
              </a:rPr>
              <a:t>3D t-SNE map of the parameter space </a:t>
            </a:r>
          </a:p>
        </p:txBody>
      </p:sp>
    </p:spTree>
    <p:extLst>
      <p:ext uri="{BB962C8B-B14F-4D97-AF65-F5344CB8AC3E}">
        <p14:creationId xmlns:p14="http://schemas.microsoft.com/office/powerpoint/2010/main" val="3937196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2F874-63FE-244C-B199-1D7025EFC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ML– not always so SIMPLE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7CD502-643A-6E41-8AA2-A4FCB4B2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4CB2CD-18A5-B143-8494-90BDC17F6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83733"/>
            <a:ext cx="109728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F293DE-FAEB-C042-A793-B89C2DE13AE6}"/>
              </a:ext>
            </a:extLst>
          </p:cNvPr>
          <p:cNvSpPr txBox="1"/>
          <p:nvPr/>
        </p:nvSpPr>
        <p:spPr>
          <a:xfrm>
            <a:off x="3381914" y="6138296"/>
            <a:ext cx="6082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Filtered database on similar values of </a:t>
            </a:r>
            <a:r>
              <a:rPr lang="en-US" sz="2000" dirty="0" err="1">
                <a:solidFill>
                  <a:srgbClr val="FFC000"/>
                </a:solidFill>
              </a:rPr>
              <a:t>incl</a:t>
            </a:r>
            <a:r>
              <a:rPr lang="en-US" sz="2000" dirty="0">
                <a:solidFill>
                  <a:srgbClr val="FFC000"/>
                </a:solidFill>
              </a:rPr>
              <a:t> and T2/T1</a:t>
            </a:r>
          </a:p>
        </p:txBody>
      </p:sp>
    </p:spTree>
    <p:extLst>
      <p:ext uri="{BB962C8B-B14F-4D97-AF65-F5344CB8AC3E}">
        <p14:creationId xmlns:p14="http://schemas.microsoft.com/office/powerpoint/2010/main" val="968048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568AE-D53B-324C-B437-F4893E1A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2485" y="882474"/>
            <a:ext cx="5432946" cy="1293028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26CA5-2125-494F-9DA5-4242751CA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4519" y="1951631"/>
            <a:ext cx="8735705" cy="4769340"/>
          </a:xfrm>
          <a:noFill/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dirty="0">
                <a:solidFill>
                  <a:srgbClr val="FFC000"/>
                </a:solidFill>
              </a:rPr>
              <a:t>Takeaways from the </a:t>
            </a:r>
            <a:r>
              <a:rPr lang="en-US" dirty="0" err="1">
                <a:solidFill>
                  <a:srgbClr val="FFC000"/>
                </a:solidFill>
              </a:rPr>
              <a:t>phoetting</a:t>
            </a:r>
            <a:r>
              <a:rPr lang="en-US" dirty="0">
                <a:solidFill>
                  <a:srgbClr val="FFC000"/>
                </a:solidFill>
              </a:rPr>
              <a:t> challenge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“best” way to model EBs remains the careful, hands-on approach. However, the era of big data is urging us to explore automated methods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We need to understand our models and methods in order to properly interpret the results we get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There are a plethora of methods available to us, but not all suitable for all problems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Global optimizers &gt; local optimizers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Grid search </a:t>
            </a:r>
            <a:r>
              <a:rPr lang="en-US" i="1" dirty="0">
                <a:solidFill>
                  <a:schemeClr val="tx1"/>
                </a:solidFill>
              </a:rPr>
              <a:t>can </a:t>
            </a:r>
            <a:r>
              <a:rPr lang="en-US" dirty="0">
                <a:solidFill>
                  <a:schemeClr val="tx1"/>
                </a:solidFill>
              </a:rPr>
              <a:t>get us close to the range of the global minimum (but not always)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Some samplers (i.e. nested sampling) are good for parameter space exploration in a wide range around the minimum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Only use MCMC when you’re confident enough you’re close to the global minimum!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C000"/>
                </a:solidFill>
              </a:rPr>
              <a:t>This is just the beginning!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1DFF1-5CF7-BB4C-9B68-26E19434F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0528A-0A73-9E45-A617-DC2018FB4B66}"/>
              </a:ext>
            </a:extLst>
          </p:cNvPr>
          <p:cNvSpPr txBox="1"/>
          <p:nvPr/>
        </p:nvSpPr>
        <p:spPr>
          <a:xfrm>
            <a:off x="423081" y="6406422"/>
            <a:ext cx="487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https://github.com/gecheline/fitting_playground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90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0F4515-D493-0C46-9071-55A7E6DC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D00356-123E-EA4C-936A-813A994C4DA5}"/>
              </a:ext>
            </a:extLst>
          </p:cNvPr>
          <p:cNvSpPr txBox="1"/>
          <p:nvPr/>
        </p:nvSpPr>
        <p:spPr>
          <a:xfrm>
            <a:off x="3511826" y="4545495"/>
            <a:ext cx="8080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789363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69A58-C18E-7D44-99C2-74D1A86BF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ADDED COMPLICATIONS: NOISE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79CA0-5488-1145-9121-876DF76D1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9941" y="1264313"/>
            <a:ext cx="3450102" cy="4739219"/>
          </a:xfrm>
          <a:noFill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In all of the mentioned fitting approaches we are assuming white noise, but that is not always the case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Fitting with noise modelling: Gaussian processes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ED8E5-8C2B-A749-ADBA-5A5217D2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26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E8013B-65A7-144B-A4AB-952E22AE0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85" y="1174319"/>
            <a:ext cx="6041556" cy="4298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958BE9-32F2-A94C-8B08-C08EC87FC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" y="3625213"/>
            <a:ext cx="4044461" cy="2989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6190BC-FE26-0D4B-833A-3751A7A1E8F3}"/>
              </a:ext>
            </a:extLst>
          </p:cNvPr>
          <p:cNvSpPr txBox="1"/>
          <p:nvPr/>
        </p:nvSpPr>
        <p:spPr>
          <a:xfrm>
            <a:off x="6404122" y="5967958"/>
            <a:ext cx="2439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Mahadevan et al. (submitted)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507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98F94-014D-4644-9E32-32436A285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361689">
            <a:off x="192241" y="1126585"/>
            <a:ext cx="3666142" cy="1306630"/>
          </a:xfrm>
        </p:spPr>
        <p:txBody>
          <a:bodyPr anchor="ctr">
            <a:normAutofit/>
          </a:bodyPr>
          <a:lstStyle/>
          <a:p>
            <a:r>
              <a:rPr lang="en-US" sz="4400" dirty="0"/>
              <a:t>THE RESULTS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77B8FB-6B10-C842-9CC2-73D66FFF1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321" y="149288"/>
            <a:ext cx="8153055" cy="652244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D3F816-B99D-B443-B12A-70D51BD2F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06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317A-B16C-994F-A11A-FD53F509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49365">
            <a:off x="130312" y="2564598"/>
            <a:ext cx="11499164" cy="1926239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DISCLAIMER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7E3DFB-CE82-BF4C-BD78-AA58888EE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53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Backstory: The </a:t>
            </a:r>
            <a:r>
              <a:rPr lang="en-US" dirty="0" err="1"/>
              <a:t>phoetting</a:t>
            </a:r>
            <a:r>
              <a:rPr lang="en-US" dirty="0"/>
              <a:t>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7041" y="1151506"/>
            <a:ext cx="4434483" cy="5449077"/>
          </a:xfrm>
          <a:noFill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What?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Fitting a synthetic light curve with added noise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Why?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We know EXACTLY what the parameter values are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Fixed parameters: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Period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Parameters to adjust: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q, </a:t>
            </a:r>
            <a:r>
              <a:rPr lang="en-US" dirty="0" err="1">
                <a:solidFill>
                  <a:schemeClr val="tx1"/>
                </a:solidFill>
              </a:rPr>
              <a:t>incl</a:t>
            </a:r>
            <a:r>
              <a:rPr lang="en-US" dirty="0">
                <a:solidFill>
                  <a:schemeClr val="tx1"/>
                </a:solidFill>
              </a:rPr>
              <a:t>, r1+r2, r2/r2, Teff1, Teff2/Teff1, </a:t>
            </a:r>
            <a:r>
              <a:rPr lang="en-US" dirty="0" err="1">
                <a:solidFill>
                  <a:schemeClr val="tx1"/>
                </a:solidFill>
              </a:rPr>
              <a:t>esinw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ecosw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pblum</a:t>
            </a:r>
            <a:r>
              <a:rPr lang="en-US" dirty="0">
                <a:solidFill>
                  <a:schemeClr val="tx1"/>
                </a:solidFill>
              </a:rPr>
              <a:t>, l3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1F6DBB-F202-E64D-B04E-6614ED3DE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6" y="1151506"/>
            <a:ext cx="6747806" cy="54490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5E742-B5B7-854A-AECE-380E2E458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97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9771F-B977-5247-BD65-E9131CCC7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4956" y="307647"/>
            <a:ext cx="4079631" cy="2474741"/>
          </a:xfrm>
        </p:spPr>
        <p:txBody>
          <a:bodyPr anchor="ctr">
            <a:normAutofit/>
          </a:bodyPr>
          <a:lstStyle/>
          <a:p>
            <a:r>
              <a:rPr lang="en-US" sz="4400" dirty="0"/>
              <a:t>The FITTING PLAYGROUND:MINIMIZERS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9A2C11-B517-AB4C-88BD-76050A01B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6" y="313592"/>
            <a:ext cx="7021577" cy="623081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C7328-2D58-1B40-BC4C-4D16FFDEF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9505" y="2914942"/>
            <a:ext cx="4079631" cy="3629466"/>
          </a:xfrm>
          <a:noFill/>
        </p:spPr>
        <p:txBody>
          <a:bodyPr/>
          <a:lstStyle/>
          <a:p>
            <a:r>
              <a:rPr lang="en-US" sz="2400" dirty="0">
                <a:solidFill>
                  <a:srgbClr val="FFC000"/>
                </a:solidFill>
              </a:rPr>
              <a:t>What can we use?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/>
                </a:solidFill>
              </a:rPr>
              <a:t>scipy.optimize</a:t>
            </a:r>
            <a:r>
              <a:rPr lang="en-US" sz="2200" dirty="0">
                <a:solidFill>
                  <a:schemeClr val="tx1"/>
                </a:solidFill>
              </a:rPr>
              <a:t> has a whole zoo of methods already implemented and tested</a:t>
            </a:r>
          </a:p>
          <a:p>
            <a:pPr lvl="1"/>
            <a:endParaRPr lang="en-US" sz="2200" dirty="0"/>
          </a:p>
          <a:p>
            <a:r>
              <a:rPr lang="en-US" sz="2400" dirty="0">
                <a:solidFill>
                  <a:srgbClr val="FFC000"/>
                </a:solidFill>
              </a:rPr>
              <a:t>Are they all good for fitting EBs?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probably not.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DEDAE5-D641-414D-B41C-AC76079F0B78}"/>
              </a:ext>
            </a:extLst>
          </p:cNvPr>
          <p:cNvSpPr/>
          <p:nvPr/>
        </p:nvSpPr>
        <p:spPr>
          <a:xfrm>
            <a:off x="3772072" y="6267409"/>
            <a:ext cx="46751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https://docs.scipy.org/doc/scipy/reference/optimize.html</a:t>
            </a: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69995D-C451-2D41-A739-8A6D1490B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4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293A5-0B20-BF43-A7F4-A3452F5E4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PHOETTING LC AND MINIMZERS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BEBD3-311D-2147-B3FD-43D0DA65C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11051"/>
            <a:ext cx="6754906" cy="40132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Choice of minimizers</a:t>
            </a:r>
          </a:p>
          <a:p>
            <a:pPr lvl="1"/>
            <a:r>
              <a:rPr lang="en-US" dirty="0" err="1"/>
              <a:t>Nelder</a:t>
            </a:r>
            <a:r>
              <a:rPr lang="en-US" dirty="0"/>
              <a:t>-Mead downhill simplex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(local)</a:t>
            </a:r>
          </a:p>
          <a:p>
            <a:pPr lvl="1"/>
            <a:r>
              <a:rPr lang="en-US" dirty="0"/>
              <a:t>Powell’s method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(local)</a:t>
            </a:r>
          </a:p>
          <a:p>
            <a:pPr lvl="1"/>
            <a:r>
              <a:rPr lang="en-US" dirty="0"/>
              <a:t>L-BFGS-B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(local)</a:t>
            </a:r>
          </a:p>
          <a:p>
            <a:pPr lvl="1"/>
            <a:r>
              <a:rPr lang="en-US" dirty="0"/>
              <a:t>Differential Evolution </a:t>
            </a:r>
            <a:r>
              <a:rPr lang="en-US" dirty="0">
                <a:solidFill>
                  <a:srgbClr val="52DC77"/>
                </a:solidFill>
              </a:rPr>
              <a:t>(global)</a:t>
            </a:r>
          </a:p>
          <a:p>
            <a:pPr lvl="1"/>
            <a:endParaRPr lang="en-US" dirty="0">
              <a:solidFill>
                <a:srgbClr val="52DC77"/>
              </a:solidFill>
            </a:endParaRPr>
          </a:p>
          <a:p>
            <a:r>
              <a:rPr lang="en-US" dirty="0"/>
              <a:t>Two runs with different initial points</a:t>
            </a:r>
          </a:p>
          <a:p>
            <a:pPr lvl="1"/>
            <a:r>
              <a:rPr lang="en-US" dirty="0"/>
              <a:t>close to global minimum</a:t>
            </a:r>
          </a:p>
          <a:p>
            <a:pPr lvl="1"/>
            <a:r>
              <a:rPr lang="en-US" dirty="0"/>
              <a:t>(Relatively) far from global minimum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C4761-B44A-6E4F-8E22-D329A5E00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5506" y="1763839"/>
            <a:ext cx="3760694" cy="43076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Fixed parameters</a:t>
            </a:r>
          </a:p>
          <a:p>
            <a:pPr lvl="1"/>
            <a:r>
              <a:rPr lang="en-US" dirty="0"/>
              <a:t>q</a:t>
            </a:r>
          </a:p>
          <a:p>
            <a:pPr lvl="1"/>
            <a:r>
              <a:rPr lang="en-US" dirty="0"/>
              <a:t>Teff1</a:t>
            </a:r>
          </a:p>
          <a:p>
            <a:pPr lvl="1"/>
            <a:r>
              <a:rPr lang="en-US" dirty="0" err="1"/>
              <a:t>pblum</a:t>
            </a:r>
            <a:endParaRPr lang="en-US" dirty="0"/>
          </a:p>
          <a:p>
            <a:pPr lvl="1"/>
            <a:r>
              <a:rPr lang="en-US" dirty="0"/>
              <a:t>l3</a:t>
            </a:r>
          </a:p>
          <a:p>
            <a:r>
              <a:rPr lang="en-US" dirty="0"/>
              <a:t>Fitted parameters</a:t>
            </a:r>
          </a:p>
          <a:p>
            <a:pPr lvl="1"/>
            <a:r>
              <a:rPr lang="en-US" dirty="0" err="1"/>
              <a:t>incl</a:t>
            </a:r>
            <a:endParaRPr lang="en-US" dirty="0"/>
          </a:p>
          <a:p>
            <a:pPr lvl="1"/>
            <a:r>
              <a:rPr lang="en-US" dirty="0" err="1"/>
              <a:t>esinw</a:t>
            </a:r>
            <a:r>
              <a:rPr lang="en-US" dirty="0"/>
              <a:t> &amp; </a:t>
            </a:r>
            <a:r>
              <a:rPr lang="en-US" dirty="0" err="1"/>
              <a:t>ecosw</a:t>
            </a:r>
            <a:endParaRPr lang="en-US" dirty="0"/>
          </a:p>
          <a:p>
            <a:pPr lvl="1"/>
            <a:r>
              <a:rPr lang="en-US" dirty="0"/>
              <a:t>r1+r2 &amp; r2/r1</a:t>
            </a:r>
          </a:p>
          <a:p>
            <a:pPr lvl="1"/>
            <a:r>
              <a:rPr lang="en-US" dirty="0"/>
              <a:t>Teff2/Teff1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32951-4642-7943-A755-1FBC1EDD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91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6F6DB-1BFD-AB45-BBFD-3D8539F7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Phoetting</a:t>
            </a:r>
            <a:r>
              <a:rPr lang="en-US" dirty="0"/>
              <a:t> </a:t>
            </a:r>
            <a:r>
              <a:rPr lang="en-US" dirty="0" err="1"/>
              <a:t>lc</a:t>
            </a:r>
            <a:r>
              <a:rPr lang="en-US" dirty="0"/>
              <a:t> and minimizers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D14D4-3E8E-794A-BCE8-233F04189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79466"/>
            <a:ext cx="10972800" cy="4572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C1AB2-C638-BF41-B6F2-C708C4E38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10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6F6DB-1BFD-AB45-BBFD-3D8539F7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Phoetting</a:t>
            </a:r>
            <a:r>
              <a:rPr lang="en-US" dirty="0"/>
              <a:t> </a:t>
            </a:r>
            <a:r>
              <a:rPr lang="en-US" dirty="0" err="1"/>
              <a:t>lc</a:t>
            </a:r>
            <a:r>
              <a:rPr lang="en-US" dirty="0"/>
              <a:t> and minimizers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D14D4-3E8E-794A-BCE8-233F04189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79466"/>
            <a:ext cx="10972800" cy="4572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38D917-274E-4240-BA12-77BE3F941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2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6F6DB-1BFD-AB45-BBFD-3D8539F7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Phoetting</a:t>
            </a:r>
            <a:r>
              <a:rPr lang="en-US" dirty="0"/>
              <a:t> </a:t>
            </a:r>
            <a:r>
              <a:rPr lang="en-US" dirty="0" err="1"/>
              <a:t>lc</a:t>
            </a:r>
            <a:r>
              <a:rPr lang="en-US" dirty="0"/>
              <a:t> and minimizers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D14D4-3E8E-794A-BCE8-233F04189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79466"/>
            <a:ext cx="10972800" cy="4572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D47E93-7B13-0F49-A4FA-FC1320A10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14194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{4DC73691-FF5C-7B4D-868C-34B6A2C28E54}tf10001079</Template>
  <TotalTime>1270</TotalTime>
  <Words>911</Words>
  <Application>Microsoft Macintosh PowerPoint</Application>
  <PresentationFormat>Widescreen</PresentationFormat>
  <Paragraphs>202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Candara</vt:lpstr>
      <vt:lpstr>Wingdings</vt:lpstr>
      <vt:lpstr>Vapor Trail</vt:lpstr>
      <vt:lpstr>Beyond DC and MCMC: alternative algorithms and approaches to fitting light curves</vt:lpstr>
      <vt:lpstr>Motivation</vt:lpstr>
      <vt:lpstr>DISCLAIMER</vt:lpstr>
      <vt:lpstr>Backstory: The phoetting challenge</vt:lpstr>
      <vt:lpstr>The FITTING PLAYGROUND:MINIMIZERS</vt:lpstr>
      <vt:lpstr>PHOETTING LC AND MINIMZERS</vt:lpstr>
      <vt:lpstr>Phoetting lc and minimizers</vt:lpstr>
      <vt:lpstr>Phoetting lc and minimizers</vt:lpstr>
      <vt:lpstr>Phoetting lc and minimizers</vt:lpstr>
      <vt:lpstr>TAKEAWAYS from the minimizers test</vt:lpstr>
      <vt:lpstr>The fitting playground: SAMPLERS</vt:lpstr>
      <vt:lpstr>Phoetting lc and SAMPLERS</vt:lpstr>
      <vt:lpstr>Phoetting lc and SAMPLERS</vt:lpstr>
      <vt:lpstr>Phoetting lc and SAMPLERS</vt:lpstr>
      <vt:lpstr>PowerPoint Presentation</vt:lpstr>
      <vt:lpstr>The fitting playground: MACHINE LEARNING</vt:lpstr>
      <vt:lpstr>Phoetting lc and machine learning</vt:lpstr>
      <vt:lpstr>Phoetting lc and machine learning</vt:lpstr>
      <vt:lpstr>ML– not always so SIMPLE</vt:lpstr>
      <vt:lpstr>ML– not always so SIMPLE</vt:lpstr>
      <vt:lpstr>ML– not always so SIMPLE</vt:lpstr>
      <vt:lpstr>ML– not always so SIMPLE</vt:lpstr>
      <vt:lpstr>ML– not always so SIMPLE</vt:lpstr>
      <vt:lpstr>ML– not always so SIMPLE</vt:lpstr>
      <vt:lpstr>summary</vt:lpstr>
      <vt:lpstr>PowerPoint Presentation</vt:lpstr>
      <vt:lpstr>ADDED COMPLICATIONS: NOISE Modeling</vt:lpstr>
      <vt:lpstr>THE RESULTS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DC and MCMC: alternative algorithms and approaches to fitting light curves</dc:title>
  <dc:creator>Angela Kochoska</dc:creator>
  <cp:lastModifiedBy>Angela Kochoska</cp:lastModifiedBy>
  <cp:revision>43</cp:revision>
  <cp:lastPrinted>2019-09-09T14:53:14Z</cp:lastPrinted>
  <dcterms:created xsi:type="dcterms:W3CDTF">2019-09-08T13:11:55Z</dcterms:created>
  <dcterms:modified xsi:type="dcterms:W3CDTF">2019-09-10T06:48:50Z</dcterms:modified>
</cp:coreProperties>
</file>